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8" r:id="rId2"/>
    <p:sldId id="260" r:id="rId3"/>
    <p:sldId id="30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96" r:id="rId17"/>
    <p:sldId id="276" r:id="rId18"/>
    <p:sldId id="277" r:id="rId19"/>
    <p:sldId id="278" r:id="rId20"/>
    <p:sldId id="297" r:id="rId21"/>
    <p:sldId id="279" r:id="rId22"/>
    <p:sldId id="280" r:id="rId23"/>
    <p:sldId id="281" r:id="rId24"/>
    <p:sldId id="282" r:id="rId25"/>
    <p:sldId id="283" r:id="rId26"/>
    <p:sldId id="298" r:id="rId27"/>
    <p:sldId id="299" r:id="rId28"/>
    <p:sldId id="284" r:id="rId29"/>
    <p:sldId id="285" r:id="rId30"/>
    <p:sldId id="295" r:id="rId3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2442" autoAdjust="0"/>
  </p:normalViewPr>
  <p:slideViewPr>
    <p:cSldViewPr>
      <p:cViewPr varScale="1">
        <p:scale>
          <a:sx n="140" d="100"/>
          <a:sy n="140" d="100"/>
        </p:scale>
        <p:origin x="75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64760-A185-4502-8C41-B764F41EC264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23432-1FF9-44BF-AFA9-334D324D8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128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335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773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3663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778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6996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3028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4066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0190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2428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3413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034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395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9306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745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92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601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385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871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764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185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250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529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882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712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794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2054051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529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9832" y="4788046"/>
            <a:ext cx="2804167" cy="333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2240" y="4625162"/>
            <a:ext cx="2133600" cy="273844"/>
          </a:xfrm>
        </p:spPr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313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067694"/>
            <a:ext cx="7772400" cy="1296144"/>
          </a:xfrm>
        </p:spPr>
        <p:txBody>
          <a:bodyPr anchor="t"/>
          <a:lstStyle>
            <a:lvl1pPr algn="r">
              <a:defRPr sz="4000" b="0" cap="all"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832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931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566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963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67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354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62DD5-710B-4C95-A99B-1B9BEE2B0362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52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://www.gosuslugi.ru/" TargetMode="Externa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995686"/>
            <a:ext cx="6802506" cy="1102519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 детей в 1-ый класс </a:t>
            </a:r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</a:t>
            </a:r>
            <a:r>
              <a:rPr lang="en-US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/202</a:t>
            </a:r>
            <a:r>
              <a:rPr lang="en-US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учебный год </a:t>
            </a:r>
            <a:b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общеобразовательные </a:t>
            </a:r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организации, расположенные на территории </a:t>
            </a:r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муниципального образования «город Екатеринбург»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95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347614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Проверить местоположение (должно быть указано – Екатеринбург)</a:t>
            </a:r>
          </a:p>
          <a:p>
            <a:r>
              <a:rPr lang="ru-RU" altLang="ru-RU" sz="1600" dirty="0">
                <a:latin typeface="+mn-lt"/>
                <a:cs typeface="+mn-cs"/>
              </a:rPr>
              <a:t>Если местоположение не указано или указано неверно, вручную установить «Екатеринбург»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t="3101" r="18500" b="25500"/>
          <a:stretch/>
        </p:blipFill>
        <p:spPr>
          <a:xfrm>
            <a:off x="1383154" y="1955932"/>
            <a:ext cx="5585604" cy="275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2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347614"/>
            <a:ext cx="3384376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 smtClean="0">
                <a:latin typeface="+mn-lt"/>
                <a:cs typeface="+mn-cs"/>
              </a:rPr>
              <a:t>Установить флаг «Выбрать вручную»</a:t>
            </a:r>
          </a:p>
          <a:p>
            <a:endParaRPr lang="ru-RU" altLang="ru-RU" sz="1600" dirty="0" smtClean="0">
              <a:latin typeface="+mn-lt"/>
              <a:cs typeface="+mn-cs"/>
            </a:endParaRPr>
          </a:p>
          <a:p>
            <a:r>
              <a:rPr lang="ru-RU" altLang="ru-RU" sz="1600" dirty="0" smtClean="0">
                <a:latin typeface="+mn-lt"/>
                <a:cs typeface="+mn-cs"/>
              </a:rPr>
              <a:t>Ввести в строке ввода «Екатеринбург»</a:t>
            </a:r>
          </a:p>
          <a:p>
            <a:endParaRPr lang="ru-RU" altLang="ru-RU" sz="1600" dirty="0" smtClean="0">
              <a:latin typeface="+mn-lt"/>
              <a:cs typeface="+mn-cs"/>
            </a:endParaRPr>
          </a:p>
          <a:p>
            <a:r>
              <a:rPr lang="ru-RU" altLang="ru-RU" sz="1600" dirty="0" smtClean="0">
                <a:latin typeface="+mn-lt"/>
                <a:cs typeface="+mn-cs"/>
              </a:rPr>
              <a:t>Выбрать появившееся сверху местоположение «Екатеринбург»</a:t>
            </a:r>
          </a:p>
          <a:p>
            <a:r>
              <a:rPr lang="ru-RU" altLang="ru-RU" sz="1600" dirty="0" smtClean="0">
                <a:latin typeface="+mn-lt"/>
                <a:cs typeface="+mn-cs"/>
              </a:rPr>
              <a:t>Нажать кнопку «Сохранить»</a:t>
            </a:r>
            <a:endParaRPr lang="ru-RU" altLang="ru-RU" sz="1600" dirty="0">
              <a:latin typeface="+mn-lt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/>
          <a:srcRect l="29919" t="27601" r="29919" b="24100"/>
          <a:stretch/>
        </p:blipFill>
        <p:spPr>
          <a:xfrm>
            <a:off x="3995936" y="1340101"/>
            <a:ext cx="4983868" cy="337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98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561749"/>
            <a:ext cx="244827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 smtClean="0">
                <a:latin typeface="+mn-lt"/>
                <a:cs typeface="+mn-cs"/>
              </a:rPr>
              <a:t>Выбрать раздел «Услуги», в «Каталоге </a:t>
            </a:r>
            <a:r>
              <a:rPr lang="ru-RU" altLang="ru-RU" sz="1600" dirty="0" err="1" smtClean="0">
                <a:latin typeface="+mn-lt"/>
                <a:cs typeface="+mn-cs"/>
              </a:rPr>
              <a:t>госуслуг</a:t>
            </a:r>
            <a:r>
              <a:rPr lang="ru-RU" altLang="ru-RU" sz="1600" dirty="0" smtClean="0">
                <a:latin typeface="+mn-lt"/>
                <a:cs typeface="+mn-cs"/>
              </a:rPr>
              <a:t>» выбрать подраздел «Образование</a:t>
            </a:r>
            <a:r>
              <a:rPr lang="ru-RU" altLang="ru-RU" sz="1600" dirty="0">
                <a:latin typeface="+mn-lt"/>
                <a:cs typeface="+mn-cs"/>
              </a:rPr>
              <a:t>»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2915816" y="1033866"/>
            <a:ext cx="4840412" cy="3848278"/>
            <a:chOff x="2915816" y="1033866"/>
            <a:chExt cx="4840412" cy="3848278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6"/>
            <a:srcRect l="17713" t="6601" r="18894" b="3800"/>
            <a:stretch/>
          </p:blipFill>
          <p:spPr>
            <a:xfrm>
              <a:off x="2915816" y="1033866"/>
              <a:ext cx="4840412" cy="3848278"/>
            </a:xfrm>
            <a:prstGeom prst="rect">
              <a:avLst/>
            </a:prstGeom>
          </p:spPr>
        </p:pic>
        <p:sp>
          <p:nvSpPr>
            <p:cNvPr id="5" name="Скругленный прямоугольник 4"/>
            <p:cNvSpPr/>
            <p:nvPr/>
          </p:nvSpPr>
          <p:spPr>
            <a:xfrm>
              <a:off x="4879006" y="1232502"/>
              <a:ext cx="413073" cy="33113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2915816" y="4476144"/>
              <a:ext cx="1152128" cy="4060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59663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561749"/>
            <a:ext cx="24482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Выбрать услугу «Запись в образовательное учреждение»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2920528" y="1059582"/>
            <a:ext cx="5107856" cy="3821319"/>
            <a:chOff x="2920528" y="1059582"/>
            <a:chExt cx="5107856" cy="3821319"/>
          </a:xfrm>
        </p:grpSpPr>
        <p:pic>
          <p:nvPicPr>
            <p:cNvPr id="11" name="Рисунок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16" t="7159" r="21178" b="13042"/>
            <a:stretch>
              <a:fillRect/>
            </a:stretch>
          </p:blipFill>
          <p:spPr bwMode="auto">
            <a:xfrm>
              <a:off x="2920528" y="1059582"/>
              <a:ext cx="5107856" cy="3821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Скругленный прямоугольник 3"/>
            <p:cNvSpPr/>
            <p:nvPr/>
          </p:nvSpPr>
          <p:spPr>
            <a:xfrm>
              <a:off x="4716016" y="3939902"/>
              <a:ext cx="1512168" cy="50405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51373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561749"/>
            <a:ext cx="194421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Выбрать услугу «Зачисление в образовательное учреждение» Департамента образования Администрации города Екатеринбурга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2411760" y="1203598"/>
            <a:ext cx="6585417" cy="3477665"/>
            <a:chOff x="2392977" y="1038301"/>
            <a:chExt cx="6585417" cy="3477665"/>
          </a:xfrm>
        </p:grpSpPr>
        <p:pic>
          <p:nvPicPr>
            <p:cNvPr id="10" name="Рисунок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60" t="7161" r="21178" b="37399"/>
            <a:stretch>
              <a:fillRect/>
            </a:stretch>
          </p:blipFill>
          <p:spPr bwMode="auto">
            <a:xfrm>
              <a:off x="2392977" y="1038301"/>
              <a:ext cx="6585417" cy="3477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Скругленный прямоугольник 11"/>
            <p:cNvSpPr/>
            <p:nvPr/>
          </p:nvSpPr>
          <p:spPr>
            <a:xfrm>
              <a:off x="2483768" y="3363838"/>
              <a:ext cx="2531480" cy="50623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80322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5496" y="1561749"/>
            <a:ext cx="4752528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 smtClean="0">
                <a:latin typeface="+mn-lt"/>
                <a:cs typeface="+mn-cs"/>
              </a:rPr>
              <a:t>Выбрать одну из </a:t>
            </a:r>
            <a:r>
              <a:rPr lang="ru-RU" altLang="ru-RU" sz="1600" dirty="0" err="1" smtClean="0">
                <a:latin typeface="+mn-lt"/>
                <a:cs typeface="+mn-cs"/>
              </a:rPr>
              <a:t>подуслуг</a:t>
            </a:r>
            <a:r>
              <a:rPr lang="ru-RU" altLang="ru-RU" sz="1600" dirty="0" smtClean="0">
                <a:latin typeface="+mn-lt"/>
                <a:cs typeface="+mn-cs"/>
              </a:rPr>
              <a:t>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+mn-lt"/>
                <a:cs typeface="+mn-cs"/>
              </a:rPr>
              <a:t>Зачисление детей, обладающих правом на первоочередное предоставление места в первые классы образовательных учреждений, расположенных на территории муниципального образования «город Екатеринбург</a:t>
            </a:r>
            <a:r>
              <a:rPr lang="ru-RU" sz="1400" dirty="0" smtClean="0">
                <a:latin typeface="+mn-lt"/>
                <a:cs typeface="+mn-cs"/>
              </a:rPr>
              <a:t>» с 15.12.2019 по 23.01.2020;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+mn-lt"/>
                <a:cs typeface="+mn-cs"/>
              </a:rPr>
              <a:t>Зачисление </a:t>
            </a:r>
            <a:r>
              <a:rPr lang="ru-RU" sz="1400" dirty="0">
                <a:latin typeface="+mn-lt"/>
                <a:cs typeface="+mn-cs"/>
              </a:rPr>
              <a:t>детей в первые классы образовательных учреждений, расположенных на территории муниципального образования «город Екатеринбург</a:t>
            </a:r>
            <a:r>
              <a:rPr lang="ru-RU" sz="1400" dirty="0" smtClean="0">
                <a:latin typeface="+mn-lt"/>
                <a:cs typeface="+mn-cs"/>
              </a:rPr>
              <a:t>» с 29.01.2020 по 30.06.2020;</a:t>
            </a:r>
            <a:endParaRPr lang="ru-RU" sz="1400" dirty="0">
              <a:latin typeface="+mn-lt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+mn-lt"/>
                <a:cs typeface="+mn-cs"/>
              </a:rPr>
              <a:t>Зачисление </a:t>
            </a:r>
            <a:r>
              <a:rPr lang="ru-RU" sz="1400" dirty="0">
                <a:latin typeface="+mn-lt"/>
                <a:cs typeface="+mn-cs"/>
              </a:rPr>
              <a:t>детей в первые классы (на свободные места) образовательных учреждений, расположенных на территории муниципального образования «город Екатеринбург</a:t>
            </a:r>
            <a:r>
              <a:rPr lang="ru-RU" sz="1400" dirty="0" smtClean="0">
                <a:latin typeface="+mn-lt"/>
                <a:cs typeface="+mn-cs"/>
              </a:rPr>
              <a:t>» с 01.07.2020 по 05.09.2020.</a:t>
            </a:r>
            <a:endParaRPr lang="ru-RU" sz="1400" dirty="0">
              <a:latin typeface="+mn-lt"/>
              <a:cs typeface="+mn-cs"/>
            </a:endParaRPr>
          </a:p>
          <a:p>
            <a:endParaRPr lang="ru-RU" sz="1400" dirty="0">
              <a:latin typeface="+mn-lt"/>
              <a:cs typeface="+mn-cs"/>
            </a:endParaRPr>
          </a:p>
          <a:p>
            <a:endParaRPr lang="ru-RU" altLang="ru-RU" sz="1600" dirty="0">
              <a:latin typeface="+mn-lt"/>
              <a:cs typeface="+mn-cs"/>
            </a:endParaRPr>
          </a:p>
          <a:p>
            <a:endParaRPr lang="ru-RU" altLang="ru-RU" sz="1600" dirty="0">
              <a:latin typeface="+mn-lt"/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/>
          <a:srcRect l="16999" t="13602" r="35437" b="12599"/>
          <a:stretch/>
        </p:blipFill>
        <p:spPr>
          <a:xfrm>
            <a:off x="4932040" y="1467901"/>
            <a:ext cx="3719621" cy="324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14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561749"/>
            <a:ext cx="19442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Нажать кнопку «Получить услугу»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l="16532" t="6601" r="19682" b="43000"/>
          <a:stretch/>
        </p:blipFill>
        <p:spPr>
          <a:xfrm>
            <a:off x="2339752" y="1635646"/>
            <a:ext cx="6029298" cy="267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83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451654"/>
            <a:ext cx="223224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600" dirty="0" smtClean="0">
                <a:latin typeface="+mn-lt"/>
                <a:cs typeface="+mn-cs"/>
              </a:rPr>
              <a:t>Ввод данных заявителя (</a:t>
            </a:r>
            <a:r>
              <a:rPr lang="ru-RU" altLang="ru-RU" sz="1600" dirty="0" err="1" smtClean="0">
                <a:latin typeface="+mn-lt"/>
                <a:cs typeface="+mn-cs"/>
              </a:rPr>
              <a:t>автозаполнение</a:t>
            </a:r>
            <a:r>
              <a:rPr lang="ru-RU" altLang="ru-RU" sz="1600" dirty="0" smtClean="0">
                <a:latin typeface="+mn-lt"/>
                <a:cs typeface="+mn-cs"/>
              </a:rPr>
              <a:t> из Личного кабинета)</a:t>
            </a:r>
          </a:p>
          <a:p>
            <a:endParaRPr lang="ru-RU" altLang="ru-RU" sz="1600" dirty="0" smtClean="0">
              <a:latin typeface="+mn-lt"/>
              <a:cs typeface="+mn-cs"/>
            </a:endParaRPr>
          </a:p>
          <a:p>
            <a:r>
              <a:rPr lang="ru-RU" altLang="ru-RU" sz="1600" dirty="0" smtClean="0">
                <a:latin typeface="+mn-lt"/>
                <a:cs typeface="+mn-cs"/>
              </a:rPr>
              <a:t>Необходимо указать номер телефона и адрес электронной почты</a:t>
            </a:r>
            <a:endParaRPr lang="ru-RU" altLang="ru-RU" sz="1600" dirty="0">
              <a:latin typeface="+mn-lt"/>
              <a:cs typeface="+mn-cs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699792" y="1136907"/>
            <a:ext cx="4272307" cy="3733781"/>
            <a:chOff x="2699792" y="1136907"/>
            <a:chExt cx="4272307" cy="3733781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6"/>
            <a:srcRect l="17713" t="11501" r="35431" b="15700"/>
            <a:stretch/>
          </p:blipFill>
          <p:spPr>
            <a:xfrm>
              <a:off x="2699792" y="1136907"/>
              <a:ext cx="4272307" cy="3733781"/>
            </a:xfrm>
            <a:prstGeom prst="rect">
              <a:avLst/>
            </a:prstGeom>
          </p:spPr>
        </p:pic>
        <p:sp>
          <p:nvSpPr>
            <p:cNvPr id="5" name="Скругленный прямоугольник 4"/>
            <p:cNvSpPr/>
            <p:nvPr/>
          </p:nvSpPr>
          <p:spPr>
            <a:xfrm>
              <a:off x="2915816" y="2471099"/>
              <a:ext cx="4032448" cy="57606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16647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451654"/>
            <a:ext cx="2232248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600" dirty="0" smtClean="0">
                <a:latin typeface="+mn-lt"/>
                <a:cs typeface="+mn-cs"/>
              </a:rPr>
              <a:t>Выбрать тип регистрации, в строке «Адрес» ввести последовательно населенный пункт, улица, дом, номер квартиры.</a:t>
            </a:r>
          </a:p>
          <a:p>
            <a:r>
              <a:rPr lang="ru-RU" altLang="ru-RU" sz="1600" dirty="0" smtClean="0">
                <a:latin typeface="+mn-lt"/>
                <a:cs typeface="+mn-cs"/>
              </a:rPr>
              <a:t>Если не нашли нужный адрес, то выбрать «Указать адрес вручну</a:t>
            </a:r>
            <a:r>
              <a:rPr lang="ru-RU" altLang="ru-RU" sz="1600" dirty="0">
                <a:latin typeface="+mn-lt"/>
                <a:cs typeface="+mn-cs"/>
              </a:rPr>
              <a:t>ю</a:t>
            </a:r>
            <a:r>
              <a:rPr lang="ru-RU" altLang="ru-RU" sz="1600" dirty="0" smtClean="0">
                <a:latin typeface="+mn-lt"/>
                <a:cs typeface="+mn-cs"/>
              </a:rPr>
              <a:t>»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2809826" y="1038301"/>
            <a:ext cx="4964507" cy="3744416"/>
            <a:chOff x="2809826" y="1038301"/>
            <a:chExt cx="4964507" cy="3744416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6"/>
            <a:srcRect l="17713" t="16400" r="35825" b="21301"/>
            <a:stretch/>
          </p:blipFill>
          <p:spPr>
            <a:xfrm>
              <a:off x="2809826" y="1038301"/>
              <a:ext cx="4964507" cy="3744416"/>
            </a:xfrm>
            <a:prstGeom prst="rect">
              <a:avLst/>
            </a:prstGeom>
          </p:spPr>
        </p:pic>
        <p:sp>
          <p:nvSpPr>
            <p:cNvPr id="8" name="Скругленный прямоугольник 7"/>
            <p:cNvSpPr/>
            <p:nvPr/>
          </p:nvSpPr>
          <p:spPr>
            <a:xfrm>
              <a:off x="4283968" y="4227934"/>
              <a:ext cx="1008112" cy="21602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66946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451654"/>
            <a:ext cx="223224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600" dirty="0" smtClean="0">
                <a:latin typeface="+mn-lt"/>
                <a:cs typeface="+mn-cs"/>
              </a:rPr>
              <a:t>Если в адресе допущена ошибка, то для редактирования выбрать «</a:t>
            </a:r>
            <a:r>
              <a:rPr lang="ru-RU" altLang="ru-RU" sz="1600" dirty="0">
                <a:latin typeface="+mn-lt"/>
                <a:cs typeface="+mn-cs"/>
              </a:rPr>
              <a:t>У</a:t>
            </a:r>
            <a:r>
              <a:rPr lang="ru-RU" altLang="ru-RU" sz="1600" dirty="0" smtClean="0">
                <a:latin typeface="+mn-lt"/>
                <a:cs typeface="+mn-cs"/>
              </a:rPr>
              <a:t>точнить адрес»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2699792" y="1563638"/>
            <a:ext cx="5897677" cy="2474918"/>
            <a:chOff x="2699792" y="1563638"/>
            <a:chExt cx="5897677" cy="2474918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6"/>
            <a:srcRect l="20075" t="17101" r="35825" b="50000"/>
            <a:stretch/>
          </p:blipFill>
          <p:spPr>
            <a:xfrm>
              <a:off x="2699792" y="1563638"/>
              <a:ext cx="5897677" cy="2474918"/>
            </a:xfrm>
            <a:prstGeom prst="rect">
              <a:avLst/>
            </a:prstGeom>
          </p:spPr>
        </p:pic>
        <p:sp>
          <p:nvSpPr>
            <p:cNvPr id="4" name="Скругленный прямоугольник 3"/>
            <p:cNvSpPr/>
            <p:nvPr/>
          </p:nvSpPr>
          <p:spPr>
            <a:xfrm>
              <a:off x="7596336" y="3579862"/>
              <a:ext cx="936104" cy="21602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7755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3568" y="-20500"/>
            <a:ext cx="4156464" cy="648072"/>
          </a:xfrm>
        </p:spPr>
        <p:txBody>
          <a:bodyPr>
            <a:noAutofit/>
          </a:bodyPr>
          <a:lstStyle/>
          <a:p>
            <a:pPr algn="l"/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подавать заявление: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915566"/>
            <a:ext cx="7828872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u="sng" dirty="0"/>
              <a:t>15.12.2019 – 23.01.2020 </a:t>
            </a:r>
            <a:r>
              <a:rPr lang="ru-RU" sz="1500" dirty="0"/>
              <a:t>–  </a:t>
            </a:r>
            <a:r>
              <a:rPr lang="ru-RU" sz="1500" dirty="0"/>
              <a:t>прием детей, имеющих право на получение мест в муниципальных образовательных учреждениях</a:t>
            </a:r>
            <a:r>
              <a:rPr lang="ru-RU" dirty="0"/>
              <a:t> </a:t>
            </a:r>
            <a:r>
              <a:rPr lang="ru-RU" sz="1500" b="1" dirty="0"/>
              <a:t>в первоочередном порядке и имеющих право преимущественного зачисления, зарегистрированных на закрепленной за образовательной организации территории</a:t>
            </a:r>
            <a:r>
              <a:rPr lang="ru-RU" sz="1500" b="1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5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u="sng" dirty="0"/>
              <a:t>29.01.2020 – 30.06.2020 </a:t>
            </a:r>
            <a:r>
              <a:rPr lang="ru-RU" sz="1500" dirty="0"/>
              <a:t>– </a:t>
            </a:r>
            <a:r>
              <a:rPr lang="ru-RU" sz="1500" dirty="0"/>
              <a:t>прием детей, зарегистрированных на территории, за которой закреплена конкретная образовательная организация, </a:t>
            </a:r>
            <a:r>
              <a:rPr lang="ru-RU" sz="1500" b="1" dirty="0"/>
              <a:t>в Верх-</a:t>
            </a:r>
            <a:r>
              <a:rPr lang="ru-RU" sz="1500" b="1" dirty="0" err="1"/>
              <a:t>Исетском</a:t>
            </a:r>
            <a:r>
              <a:rPr lang="ru-RU" sz="1500" b="1" dirty="0"/>
              <a:t>, Ленинском и Чкаловском районах</a:t>
            </a:r>
            <a:r>
              <a:rPr lang="ru-RU" sz="1500" dirty="0"/>
              <a:t> (имеющих постоянную или временную регистрацию на закрепленной территории), в том числе имеющих право на получение мест в муниципальных образовательных учреждениях в первоочередном порядке и имеющих право преимущественного зачисления.</a:t>
            </a:r>
            <a:endParaRPr lang="ru-RU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212366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451654"/>
            <a:ext cx="223224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600" dirty="0" smtClean="0">
                <a:latin typeface="+mn-lt"/>
                <a:cs typeface="+mn-cs"/>
              </a:rPr>
              <a:t>Ввод данных второго родителя (законного представителя) ребенка - заполняются при наличии.</a:t>
            </a:r>
            <a:endParaRPr lang="ru-RU" altLang="ru-RU" sz="1600" dirty="0" smtClean="0">
              <a:latin typeface="+mn-lt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/>
          <a:srcRect l="20075" t="19900" r="36219" b="21301"/>
          <a:stretch/>
        </p:blipFill>
        <p:spPr>
          <a:xfrm>
            <a:off x="3347864" y="1203598"/>
            <a:ext cx="4536504" cy="343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20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7" y="1451654"/>
            <a:ext cx="2520281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400" dirty="0" smtClean="0">
                <a:latin typeface="+mn-lt"/>
                <a:cs typeface="+mn-cs"/>
              </a:rPr>
              <a:t>Ввод данных о </a:t>
            </a:r>
            <a:r>
              <a:rPr lang="ru-RU" altLang="ru-RU" sz="1400" dirty="0">
                <a:latin typeface="+mn-lt"/>
                <a:cs typeface="+mn-cs"/>
              </a:rPr>
              <a:t>ребенке (если данные ребенка добавлены в личный кабинет, при заполнении поля «Фамилия» будет предложено значение, после выбора которого данные подставятся в заявление</a:t>
            </a:r>
            <a:r>
              <a:rPr lang="ru-RU" altLang="ru-RU" sz="1400" dirty="0" smtClean="0">
                <a:latin typeface="+mn-lt"/>
                <a:cs typeface="+mn-cs"/>
              </a:rPr>
              <a:t>)</a:t>
            </a:r>
          </a:p>
          <a:p>
            <a:endParaRPr lang="ru-RU" altLang="ru-RU" sz="1400" dirty="0" smtClean="0">
              <a:latin typeface="+mn-lt"/>
              <a:cs typeface="+mn-cs"/>
            </a:endParaRPr>
          </a:p>
          <a:p>
            <a:r>
              <a:rPr lang="ru-RU" altLang="ru-RU" sz="1400" dirty="0" smtClean="0">
                <a:latin typeface="+mn-lt"/>
                <a:cs typeface="+mn-cs"/>
              </a:rPr>
              <a:t>Указать пол ребенка и льготу (с </a:t>
            </a:r>
            <a:r>
              <a:rPr lang="ru-RU" altLang="ru-RU" sz="1400" dirty="0" smtClean="0">
                <a:latin typeface="+mn-lt"/>
                <a:cs typeface="+mn-cs"/>
              </a:rPr>
              <a:t>29.01.2020 </a:t>
            </a:r>
            <a:r>
              <a:rPr lang="ru-RU" altLang="ru-RU" sz="1400" dirty="0" smtClean="0">
                <a:latin typeface="+mn-lt"/>
                <a:cs typeface="+mn-cs"/>
              </a:rPr>
              <a:t>выбирать значение «Без льгот», для детей, не имеющих право первоочередного зачисления)</a:t>
            </a:r>
            <a:endParaRPr lang="ru-RU" altLang="ru-RU" sz="1400" dirty="0">
              <a:latin typeface="+mn-lt"/>
              <a:cs typeface="+mn-cs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2627784" y="1203598"/>
            <a:ext cx="6316136" cy="3312368"/>
            <a:chOff x="2627784" y="1203598"/>
            <a:chExt cx="6316136" cy="3312368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6"/>
            <a:srcRect l="18107" t="24100" r="35825" b="31800"/>
            <a:stretch/>
          </p:blipFill>
          <p:spPr>
            <a:xfrm>
              <a:off x="2792379" y="1203598"/>
              <a:ext cx="6151541" cy="3312368"/>
            </a:xfrm>
            <a:prstGeom prst="rect">
              <a:avLst/>
            </a:prstGeom>
          </p:spPr>
        </p:pic>
        <p:cxnSp>
          <p:nvCxnSpPr>
            <p:cNvPr id="11" name="Прямая со стрелкой 10"/>
            <p:cNvCxnSpPr/>
            <p:nvPr/>
          </p:nvCxnSpPr>
          <p:spPr>
            <a:xfrm flipV="1">
              <a:off x="2627784" y="2211710"/>
              <a:ext cx="504056" cy="50405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Скругленный прямоугольник 12"/>
            <p:cNvSpPr/>
            <p:nvPr/>
          </p:nvSpPr>
          <p:spPr>
            <a:xfrm>
              <a:off x="3131840" y="3795886"/>
              <a:ext cx="5760640" cy="57606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67477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7" y="1451654"/>
            <a:ext cx="2520281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400" dirty="0" smtClean="0">
                <a:latin typeface="+mn-lt"/>
                <a:cs typeface="+mn-cs"/>
              </a:rPr>
              <a:t>Ввод данных о </a:t>
            </a:r>
            <a:r>
              <a:rPr lang="ru-RU" altLang="ru-RU" sz="1400" dirty="0">
                <a:latin typeface="+mn-lt"/>
                <a:cs typeface="+mn-cs"/>
              </a:rPr>
              <a:t>ребенке Заполнить данные документа, удостоверяющего личность ребенка</a:t>
            </a:r>
          </a:p>
          <a:p>
            <a:r>
              <a:rPr lang="ru-RU" altLang="ru-RU" sz="1400" dirty="0">
                <a:latin typeface="+mn-lt"/>
                <a:cs typeface="+mn-cs"/>
              </a:rPr>
              <a:t>(если данные ребенка добавлены в личный кабинет, при заполнении поля «Серия» будет предложено значение, после выбора которого данные подставятся в заявление</a:t>
            </a:r>
            <a:r>
              <a:rPr lang="ru-RU" altLang="ru-RU" sz="1400" dirty="0" smtClean="0">
                <a:latin typeface="+mn-lt"/>
                <a:cs typeface="+mn-cs"/>
              </a:rPr>
              <a:t>)</a:t>
            </a:r>
            <a:endParaRPr lang="ru-RU" altLang="ru-RU" sz="1400" dirty="0">
              <a:latin typeface="+mn-lt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l="20469" t="14301" r="36219" b="47899"/>
          <a:stretch/>
        </p:blipFill>
        <p:spPr>
          <a:xfrm>
            <a:off x="2775643" y="1142794"/>
            <a:ext cx="6185013" cy="303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65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7" y="1451654"/>
            <a:ext cx="2520281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400" dirty="0" smtClean="0">
                <a:latin typeface="+mn-lt"/>
                <a:cs typeface="+mn-cs"/>
              </a:rPr>
              <a:t>Ввод данных о </a:t>
            </a:r>
            <a:r>
              <a:rPr lang="ru-RU" altLang="ru-RU" sz="1400" dirty="0">
                <a:latin typeface="+mn-lt"/>
                <a:cs typeface="+mn-cs"/>
              </a:rPr>
              <a:t>ребенке Заполнить </a:t>
            </a:r>
            <a:r>
              <a:rPr lang="ru-RU" altLang="ru-RU" sz="1400" dirty="0" smtClean="0">
                <a:latin typeface="+mn-lt"/>
                <a:cs typeface="+mn-cs"/>
              </a:rPr>
              <a:t>адрес регистрации ребенка</a:t>
            </a:r>
            <a:endParaRPr lang="ru-RU" altLang="ru-RU" sz="1400" dirty="0">
              <a:latin typeface="+mn-lt"/>
              <a:cs typeface="+mn-cs"/>
            </a:endParaRPr>
          </a:p>
          <a:p>
            <a:r>
              <a:rPr lang="ru-RU" altLang="ru-RU" sz="1400" dirty="0" smtClean="0">
                <a:latin typeface="+mn-lt"/>
                <a:cs typeface="+mn-cs"/>
              </a:rPr>
              <a:t>(если адрес проживания ребенка совпадает с адресом проживания родителя, выбрать «Ребенок проживает совместно с родителями», данные об адресе заполнятся автоматически)</a:t>
            </a:r>
            <a:endParaRPr lang="ru-RU" altLang="ru-RU" sz="1400" dirty="0">
              <a:latin typeface="+mn-lt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/>
          <a:srcRect l="20075" t="19201" r="35038" b="43000"/>
          <a:stretch/>
        </p:blipFill>
        <p:spPr>
          <a:xfrm>
            <a:off x="2826050" y="1275606"/>
            <a:ext cx="5998957" cy="2841611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915816" y="1707654"/>
            <a:ext cx="2664296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20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7" y="1451654"/>
            <a:ext cx="2592289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400" dirty="0" smtClean="0">
                <a:latin typeface="+mn-lt"/>
                <a:cs typeface="+mn-cs"/>
              </a:rPr>
              <a:t>Ввод данных о </a:t>
            </a:r>
            <a:r>
              <a:rPr lang="ru-RU" altLang="ru-RU" sz="1400" dirty="0">
                <a:latin typeface="+mn-lt"/>
                <a:cs typeface="+mn-cs"/>
              </a:rPr>
              <a:t>ребенке Заполнить </a:t>
            </a:r>
            <a:r>
              <a:rPr lang="ru-RU" altLang="ru-RU" sz="1400" dirty="0" smtClean="0">
                <a:latin typeface="+mn-lt"/>
                <a:cs typeface="+mn-cs"/>
              </a:rPr>
              <a:t>адрес регистрации ребенка</a:t>
            </a:r>
            <a:endParaRPr lang="ru-RU" altLang="ru-RU" sz="1400" dirty="0">
              <a:latin typeface="+mn-lt"/>
              <a:cs typeface="+mn-cs"/>
            </a:endParaRPr>
          </a:p>
          <a:p>
            <a:r>
              <a:rPr lang="ru-RU" altLang="ru-RU" sz="1400" dirty="0" smtClean="0">
                <a:latin typeface="+mn-lt"/>
                <a:cs typeface="+mn-cs"/>
              </a:rPr>
              <a:t>(если адрес проживания ребенка </a:t>
            </a:r>
            <a:r>
              <a:rPr lang="ru-RU" altLang="ru-RU" sz="1400" b="1" dirty="0" smtClean="0">
                <a:latin typeface="+mn-lt"/>
                <a:cs typeface="+mn-cs"/>
              </a:rPr>
              <a:t>не</a:t>
            </a:r>
            <a:r>
              <a:rPr lang="ru-RU" altLang="ru-RU" sz="1400" dirty="0" smtClean="0">
                <a:latin typeface="+mn-lt"/>
                <a:cs typeface="+mn-cs"/>
              </a:rPr>
              <a:t> совпадает с адресом проживания родителя, </a:t>
            </a:r>
            <a:r>
              <a:rPr lang="ru-RU" altLang="ru-RU" sz="1400" dirty="0">
                <a:latin typeface="+mn-lt"/>
                <a:cs typeface="+mn-cs"/>
              </a:rPr>
              <a:t>то </a:t>
            </a:r>
            <a:r>
              <a:rPr lang="ru-RU" altLang="ru-RU" sz="1400" dirty="0" smtClean="0">
                <a:latin typeface="+mn-lt"/>
                <a:cs typeface="+mn-cs"/>
              </a:rPr>
              <a:t>выбрать Тип </a:t>
            </a:r>
            <a:r>
              <a:rPr lang="ru-RU" altLang="ru-RU" sz="1400" dirty="0">
                <a:latin typeface="+mn-lt"/>
                <a:cs typeface="+mn-cs"/>
              </a:rPr>
              <a:t>регистрации, в строке «Адрес» ввести </a:t>
            </a:r>
            <a:r>
              <a:rPr lang="ru-RU" altLang="ru-RU" sz="1400" dirty="0" smtClean="0">
                <a:latin typeface="+mn-lt"/>
                <a:cs typeface="+mn-cs"/>
              </a:rPr>
              <a:t>последовательно </a:t>
            </a:r>
            <a:r>
              <a:rPr lang="ru-RU" altLang="ru-RU" sz="1400" dirty="0">
                <a:latin typeface="+mn-lt"/>
                <a:cs typeface="+mn-cs"/>
              </a:rPr>
              <a:t>населенный пункт, улица, дом, номер квартиры.</a:t>
            </a:r>
          </a:p>
          <a:p>
            <a:r>
              <a:rPr lang="ru-RU" altLang="ru-RU" sz="1400" dirty="0">
                <a:latin typeface="+mn-lt"/>
                <a:cs typeface="+mn-cs"/>
              </a:rPr>
              <a:t>Если не нашли нужный адрес, то выбрать «Указать адрес вручную»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l="20469" t="12201" r="35825" b="52100"/>
          <a:stretch/>
        </p:blipFill>
        <p:spPr>
          <a:xfrm>
            <a:off x="2855549" y="1300619"/>
            <a:ext cx="6025202" cy="276833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059832" y="4253020"/>
            <a:ext cx="53823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b="1" dirty="0"/>
              <a:t>При определении школы учитывается адрес регистрации ребенка!</a:t>
            </a:r>
          </a:p>
        </p:txBody>
      </p:sp>
    </p:spTree>
    <p:extLst>
      <p:ext uri="{BB962C8B-B14F-4D97-AF65-F5344CB8AC3E}">
        <p14:creationId xmlns:p14="http://schemas.microsoft.com/office/powerpoint/2010/main" val="220085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7" y="1451654"/>
            <a:ext cx="4032449" cy="357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r>
              <a:rPr lang="ru-RU" altLang="ru-RU" sz="1500" dirty="0" smtClean="0">
                <a:latin typeface="+mn-lt"/>
                <a:cs typeface="+mn-cs"/>
              </a:rPr>
              <a:t>Выбор образовательного учреждения.</a:t>
            </a:r>
          </a:p>
          <a:p>
            <a:endParaRPr lang="ru-RU" altLang="ru-RU" sz="1500" dirty="0">
              <a:latin typeface="+mn-lt"/>
              <a:cs typeface="+mn-cs"/>
            </a:endParaRPr>
          </a:p>
          <a:p>
            <a:r>
              <a:rPr lang="ru-RU" altLang="ru-RU" sz="1500" b="1" dirty="0" smtClean="0">
                <a:latin typeface="+mn-lt"/>
                <a:cs typeface="+mn-cs"/>
              </a:rPr>
              <a:t>ВНИМАНИЕ! </a:t>
            </a:r>
          </a:p>
          <a:p>
            <a:r>
              <a:rPr lang="ru-RU" altLang="ru-RU" sz="1500" dirty="0" smtClean="0">
                <a:latin typeface="+mn-lt"/>
                <a:cs typeface="+mn-cs"/>
              </a:rPr>
              <a:t>Перед </a:t>
            </a:r>
            <a:r>
              <a:rPr lang="ru-RU" altLang="ru-RU" sz="1500" dirty="0" smtClean="0">
                <a:latin typeface="+mn-lt"/>
                <a:cs typeface="+mn-cs"/>
              </a:rPr>
              <a:t>заполнением заявления необходимо ознакомиться с </a:t>
            </a:r>
            <a:r>
              <a:rPr lang="ru-RU" altLang="ru-RU" sz="1500" dirty="0">
                <a:latin typeface="+mn-lt"/>
                <a:cs typeface="+mn-cs"/>
              </a:rPr>
              <a:t>перечнем </a:t>
            </a:r>
            <a:r>
              <a:rPr lang="ru-RU" altLang="ru-RU" sz="1500" dirty="0" smtClean="0">
                <a:latin typeface="+mn-lt"/>
                <a:cs typeface="+mn-cs"/>
              </a:rPr>
              <a:t>образовательных учреждений, </a:t>
            </a:r>
            <a:r>
              <a:rPr lang="ru-RU" altLang="ru-RU" sz="1500" dirty="0">
                <a:latin typeface="+mn-lt"/>
                <a:cs typeface="+mn-cs"/>
              </a:rPr>
              <a:t>закрепленных за адресом проживания ребенка. </a:t>
            </a:r>
            <a:r>
              <a:rPr lang="ru-RU" sz="1500" dirty="0" smtClean="0">
                <a:latin typeface="+mn-lt"/>
                <a:cs typeface="+mn-cs"/>
              </a:rPr>
              <a:t>Постановление Администрации </a:t>
            </a:r>
            <a:r>
              <a:rPr lang="ru-RU" sz="1500" dirty="0">
                <a:latin typeface="+mn-lt"/>
                <a:cs typeface="+mn-cs"/>
              </a:rPr>
              <a:t>города Екатеринбурга «О закреплении территорий за муниципальными общеобразовательными учреждениями муниципального образования «город Екатеринбург»</a:t>
            </a:r>
            <a:r>
              <a:rPr lang="ru-RU" altLang="ru-RU" sz="1500" dirty="0">
                <a:latin typeface="+mn-lt"/>
                <a:cs typeface="+mn-cs"/>
              </a:rPr>
              <a:t> </a:t>
            </a:r>
            <a:r>
              <a:rPr lang="ru-RU" altLang="ru-RU" sz="1500" dirty="0" smtClean="0">
                <a:latin typeface="+mn-lt"/>
                <a:cs typeface="+mn-cs"/>
              </a:rPr>
              <a:t>размещено </a:t>
            </a:r>
            <a:r>
              <a:rPr lang="ru-RU" altLang="ru-RU" sz="1500" dirty="0">
                <a:latin typeface="+mn-lt"/>
                <a:cs typeface="+mn-cs"/>
              </a:rPr>
              <a:t>на сайте </a:t>
            </a:r>
            <a:r>
              <a:rPr lang="ru-RU" altLang="ru-RU" sz="1500" dirty="0" smtClean="0">
                <a:latin typeface="+mn-lt"/>
                <a:cs typeface="+mn-cs"/>
              </a:rPr>
              <a:t>Департамента образования в разделе «Документы».</a:t>
            </a:r>
            <a:endParaRPr lang="ru-RU" altLang="ru-RU" sz="1500" dirty="0">
              <a:latin typeface="+mn-lt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l="17713" t="12202" r="59843" b="55599"/>
          <a:stretch/>
        </p:blipFill>
        <p:spPr>
          <a:xfrm>
            <a:off x="4860032" y="1325881"/>
            <a:ext cx="2828010" cy="228225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196169" y="3781423"/>
            <a:ext cx="4572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1500" i="1" u="sng" dirty="0"/>
              <a:t>За адресом может быть закреплено несколько образовательных учреждений. Необходимо указать одно значение.</a:t>
            </a:r>
          </a:p>
        </p:txBody>
      </p:sp>
    </p:spTree>
    <p:extLst>
      <p:ext uri="{BB962C8B-B14F-4D97-AF65-F5344CB8AC3E}">
        <p14:creationId xmlns:p14="http://schemas.microsoft.com/office/powerpoint/2010/main" val="112671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7" y="1451654"/>
            <a:ext cx="3960441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sz="1600" dirty="0">
                <a:latin typeface="+mn-lt"/>
                <a:cs typeface="+mn-cs"/>
              </a:rPr>
              <a:t>Если </a:t>
            </a:r>
            <a:r>
              <a:rPr lang="ru-RU" sz="1600" dirty="0" smtClean="0">
                <a:latin typeface="+mn-lt"/>
                <a:cs typeface="+mn-cs"/>
              </a:rPr>
              <a:t>в поле введен номер образовательного учреждения, ведущий </a:t>
            </a:r>
            <a:r>
              <a:rPr lang="ru-RU" sz="1600" dirty="0">
                <a:latin typeface="+mn-lt"/>
                <a:cs typeface="+mn-cs"/>
              </a:rPr>
              <a:t>в данный момент времени прием заявлений на первичное </a:t>
            </a:r>
            <a:r>
              <a:rPr lang="ru-RU" sz="1600" dirty="0" smtClean="0">
                <a:latin typeface="+mn-lt"/>
                <a:cs typeface="+mn-cs"/>
              </a:rPr>
              <a:t>зачисление, то отобразится текст: </a:t>
            </a:r>
            <a:r>
              <a:rPr lang="ru-RU" sz="1600" dirty="0">
                <a:latin typeface="+mn-lt"/>
                <a:cs typeface="+mn-cs"/>
              </a:rPr>
              <a:t>«Вы выбрали (наименование образовательного </a:t>
            </a:r>
            <a:r>
              <a:rPr lang="ru-RU" sz="1600" dirty="0" smtClean="0">
                <a:latin typeface="+mn-lt"/>
                <a:cs typeface="+mn-cs"/>
              </a:rPr>
              <a:t>учреждения)».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600" dirty="0" smtClean="0">
                <a:latin typeface="+mn-lt"/>
                <a:cs typeface="+mn-cs"/>
              </a:rPr>
              <a:t>В случае, если образовательное учреждение выбрано верно, необходимо сделать отметку о согласии, после чего станет доступна кнопка «Подать заявление».</a:t>
            </a:r>
            <a:endParaRPr lang="ru-RU" altLang="ru-RU" sz="1600" dirty="0">
              <a:latin typeface="+mn-lt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/>
          <a:srcRect l="17713" t="12200" r="36219" b="27600"/>
          <a:stretch/>
        </p:blipFill>
        <p:spPr>
          <a:xfrm>
            <a:off x="4283968" y="1203598"/>
            <a:ext cx="4402835" cy="3236272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572000" y="3291830"/>
            <a:ext cx="2376264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596336" y="3939902"/>
            <a:ext cx="1090467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14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7" y="1451654"/>
            <a:ext cx="3960441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sz="1600" dirty="0">
                <a:latin typeface="+mn-lt"/>
                <a:cs typeface="+mn-cs"/>
              </a:rPr>
              <a:t>Если </a:t>
            </a:r>
            <a:r>
              <a:rPr lang="ru-RU" sz="1600" dirty="0" smtClean="0">
                <a:latin typeface="+mn-lt"/>
                <a:cs typeface="+mn-cs"/>
              </a:rPr>
              <a:t>в поле введен номер образовательного учреждения в котором допущена ошибка или в котором на данный момент </a:t>
            </a:r>
            <a:r>
              <a:rPr lang="ru-RU" sz="1600" dirty="0">
                <a:latin typeface="+mn-lt"/>
                <a:cs typeface="+mn-cs"/>
              </a:rPr>
              <a:t>времени </a:t>
            </a:r>
            <a:r>
              <a:rPr lang="ru-RU" sz="1600" dirty="0" smtClean="0">
                <a:latin typeface="+mn-lt"/>
                <a:cs typeface="+mn-cs"/>
              </a:rPr>
              <a:t>не ведется прием </a:t>
            </a:r>
            <a:r>
              <a:rPr lang="ru-RU" sz="1600" dirty="0">
                <a:latin typeface="+mn-lt"/>
                <a:cs typeface="+mn-cs"/>
              </a:rPr>
              <a:t>заявлений на первичное </a:t>
            </a:r>
            <a:r>
              <a:rPr lang="ru-RU" sz="1600" dirty="0" smtClean="0">
                <a:latin typeface="+mn-lt"/>
                <a:cs typeface="+mn-cs"/>
              </a:rPr>
              <a:t>зачисление, то отобразится текст.</a:t>
            </a:r>
            <a:endParaRPr lang="ru-RU" altLang="ru-RU" sz="1600" dirty="0">
              <a:latin typeface="+mn-lt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l="18107" t="22701" r="47244" b="30400"/>
          <a:stretch/>
        </p:blipFill>
        <p:spPr>
          <a:xfrm>
            <a:off x="5148064" y="1484599"/>
            <a:ext cx="3593952" cy="2736304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>
            <a:off x="2051720" y="3363838"/>
            <a:ext cx="3312368" cy="21602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05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7" y="1451654"/>
            <a:ext cx="2592289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500" dirty="0" smtClean="0">
                <a:latin typeface="+mn-lt"/>
                <a:cs typeface="+mn-cs"/>
              </a:rPr>
              <a:t>Для просмотра статуса заявления, необходимо перейти в Личной кабинет (кликнуть по ФИО в верхнем правом углу формы), последовательно выбрать раздел </a:t>
            </a:r>
            <a:r>
              <a:rPr lang="ru-RU" altLang="ru-RU" sz="1500" dirty="0">
                <a:latin typeface="+mn-lt"/>
                <a:cs typeface="+mn-cs"/>
              </a:rPr>
              <a:t>«Лента уведомлений», «Заявление», найти свое заявление о зачислении в образовательное учреждение и выбрать его.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2918865" y="1474086"/>
            <a:ext cx="6048672" cy="2723054"/>
            <a:chOff x="71438" y="1557338"/>
            <a:chExt cx="9001125" cy="4217826"/>
          </a:xfrm>
        </p:grpSpPr>
        <p:pic>
          <p:nvPicPr>
            <p:cNvPr id="10" name="Рисунок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60" t="7161" r="21178" b="50842"/>
            <a:stretch>
              <a:fillRect/>
            </a:stretch>
          </p:blipFill>
          <p:spPr bwMode="auto">
            <a:xfrm>
              <a:off x="71438" y="1557338"/>
              <a:ext cx="9001125" cy="3600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Рисунок 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1" t="26067" r="2408"/>
            <a:stretch>
              <a:fillRect/>
            </a:stretch>
          </p:blipFill>
          <p:spPr bwMode="auto">
            <a:xfrm>
              <a:off x="71438" y="2924175"/>
              <a:ext cx="9001125" cy="2850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9362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451654"/>
            <a:ext cx="7704856" cy="309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sz="1500" dirty="0">
                <a:latin typeface="+mn-lt"/>
                <a:cs typeface="+mn-cs"/>
              </a:rPr>
              <a:t>При получении заявления АИС «Образование» в личный кабинет заявителя на Едином портале автоматически направляется уведомление следующего содержания: «Ваше заявление принято в обработку ведомством. </a:t>
            </a:r>
            <a:r>
              <a:rPr lang="ru-RU" sz="1500" dirty="0">
                <a:latin typeface="+mn-lt"/>
                <a:cs typeface="+mn-cs"/>
              </a:rPr>
              <a:t>Необходимость в повторной подаче заявления отсутствует</a:t>
            </a:r>
            <a:r>
              <a:rPr lang="ru-RU" sz="1500" dirty="0" smtClean="0">
                <a:latin typeface="+mn-lt"/>
                <a:cs typeface="+mn-cs"/>
              </a:rPr>
              <a:t>.».</a:t>
            </a:r>
          </a:p>
          <a:p>
            <a:endParaRPr lang="ru-RU" sz="1500" dirty="0">
              <a:latin typeface="+mn-lt"/>
              <a:cs typeface="+mn-cs"/>
            </a:endParaRPr>
          </a:p>
          <a:p>
            <a:r>
              <a:rPr lang="ru-RU" sz="1500" dirty="0">
                <a:latin typeface="+mn-lt"/>
                <a:cs typeface="+mn-cs"/>
              </a:rPr>
              <a:t>После обработки заявления в личный кабинет заявителя на Едином портале автоматически направляется уведомление о регистрации заявления (с указанием даты и времени подачи заявления в электронном виде на Едином </a:t>
            </a:r>
            <a:r>
              <a:rPr lang="ru-RU" sz="1500" dirty="0">
                <a:latin typeface="+mn-lt"/>
                <a:cs typeface="+mn-cs"/>
              </a:rPr>
              <a:t>портале) и необходимости </a:t>
            </a:r>
            <a:r>
              <a:rPr lang="ru-RU" sz="1500" dirty="0">
                <a:latin typeface="+mn-lt"/>
                <a:cs typeface="+mn-cs"/>
              </a:rPr>
              <a:t>в срок </a:t>
            </a:r>
            <a:r>
              <a:rPr lang="ru-RU" sz="1500" b="1" dirty="0">
                <a:latin typeface="+mn-lt"/>
                <a:cs typeface="+mn-cs"/>
              </a:rPr>
              <a:t>не позднее трех рабочих дней</a:t>
            </a:r>
            <a:r>
              <a:rPr lang="ru-RU" sz="1500" dirty="0">
                <a:latin typeface="+mn-lt"/>
                <a:cs typeface="+mn-cs"/>
              </a:rPr>
              <a:t> с момента отправки уведомления о регистрации заявления в </a:t>
            </a:r>
            <a:r>
              <a:rPr lang="ru-RU" sz="1500" dirty="0" smtClean="0">
                <a:latin typeface="+mn-lt"/>
                <a:cs typeface="+mn-cs"/>
              </a:rPr>
              <a:t>АИС </a:t>
            </a:r>
            <a:r>
              <a:rPr lang="ru-RU" sz="1500" dirty="0">
                <a:latin typeface="+mn-lt"/>
                <a:cs typeface="+mn-cs"/>
              </a:rPr>
              <a:t>«Образование» обратиться в любое отделение МКУ ЦМУ или филиал ГБУ МФЦ с документами для подтверждения данных, указанных в заявлении. Ч</a:t>
            </a:r>
            <a:r>
              <a:rPr lang="ru-RU" altLang="ru-RU" sz="1500" dirty="0">
                <a:latin typeface="+mn-lt"/>
                <a:cs typeface="+mn-cs"/>
              </a:rPr>
              <a:t>асы работы указаны в информационно-телекоммуникационной сети Интернет на официальных сайтах </a:t>
            </a:r>
            <a:r>
              <a:rPr lang="ru-RU" altLang="ru-RU" sz="1500" dirty="0" smtClean="0">
                <a:latin typeface="+mn-lt"/>
                <a:cs typeface="+mn-cs"/>
              </a:rPr>
              <a:t>организаций.</a:t>
            </a:r>
            <a:endParaRPr lang="ru-RU" altLang="ru-RU" sz="15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24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3568" y="-20500"/>
            <a:ext cx="4156464" cy="648072"/>
          </a:xfrm>
        </p:spPr>
        <p:txBody>
          <a:bodyPr>
            <a:noAutofit/>
          </a:bodyPr>
          <a:lstStyle/>
          <a:p>
            <a:pPr algn="l"/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подавать заявление: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30" y="843558"/>
            <a:ext cx="7828872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u="sng" dirty="0"/>
              <a:t>30.01.2020 – 30.06.2020 </a:t>
            </a:r>
            <a:r>
              <a:rPr lang="ru-RU" sz="1500" dirty="0"/>
              <a:t>– </a:t>
            </a:r>
            <a:r>
              <a:rPr lang="ru-RU" sz="1500" dirty="0"/>
              <a:t>прием детей, зарегистрированных на территории, за которой закреплена конкретная образовательная организация, </a:t>
            </a:r>
            <a:r>
              <a:rPr lang="ru-RU" sz="1500" b="1" dirty="0"/>
              <a:t>в Железнодорожном и Орджоникидзевском</a:t>
            </a:r>
            <a:r>
              <a:rPr lang="ru-RU" sz="1500" dirty="0"/>
              <a:t>, а также в Верх-</a:t>
            </a:r>
            <a:r>
              <a:rPr lang="ru-RU" sz="1500" dirty="0" err="1"/>
              <a:t>Исетском</a:t>
            </a:r>
            <a:r>
              <a:rPr lang="ru-RU" sz="1500" dirty="0"/>
              <a:t>, Ленинском и Чкаловском районах (имеющих постоянную или временную регистрацию на закрепленной территории), в том числе имеющих право на получение мест в муниципальных образовательных учреждениях в первоочередном порядке и имеющих право преимущественного </a:t>
            </a:r>
            <a:r>
              <a:rPr lang="ru-RU" sz="1500" dirty="0" smtClean="0"/>
              <a:t>зачисления</a:t>
            </a:r>
            <a:r>
              <a:rPr lang="ru-RU" sz="1500" dirty="0"/>
              <a:t>;</a:t>
            </a:r>
            <a:endParaRPr lang="ru-RU" sz="1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u="sng" dirty="0"/>
              <a:t>31.01.2020 – 30.06.2020 </a:t>
            </a:r>
            <a:r>
              <a:rPr lang="ru-RU" sz="1500" dirty="0"/>
              <a:t>– </a:t>
            </a:r>
            <a:r>
              <a:rPr lang="ru-RU" sz="1500" dirty="0"/>
              <a:t>прием детей, зарегистрированных на территории, за которой закреплена конкретная образовательная организация, </a:t>
            </a:r>
            <a:r>
              <a:rPr lang="ru-RU" sz="1500" b="1" dirty="0"/>
              <a:t>в Кировском и Октябрьском</a:t>
            </a:r>
            <a:r>
              <a:rPr lang="ru-RU" sz="1500" dirty="0"/>
              <a:t>, а также в Железнодорожном и Орджоникидзевском, в Верх-</a:t>
            </a:r>
            <a:r>
              <a:rPr lang="ru-RU" sz="1500" dirty="0" err="1"/>
              <a:t>Исетском</a:t>
            </a:r>
            <a:r>
              <a:rPr lang="ru-RU" sz="1500" dirty="0"/>
              <a:t>, Ленинском и Чкаловском районах (имеющих постоянную или временную регистрацию на закрепленной территории), в том числе имеющих право на получение мест в муниципальных образовательных учреждениях в первоочередном порядке и имеющих право преимущественного зачисления.</a:t>
            </a:r>
          </a:p>
        </p:txBody>
      </p:sp>
    </p:spTree>
    <p:extLst>
      <p:ext uri="{BB962C8B-B14F-4D97-AF65-F5344CB8AC3E}">
        <p14:creationId xmlns:p14="http://schemas.microsoft.com/office/powerpoint/2010/main" val="172525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179512" y="403231"/>
            <a:ext cx="88201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Куда звонить, если остались вопросы:</a:t>
            </a:r>
            <a:endParaRPr lang="ru-RU" alt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l="18500" t="24800" r="34644" b="10101"/>
          <a:stretch/>
        </p:blipFill>
        <p:spPr>
          <a:xfrm>
            <a:off x="1763688" y="847431"/>
            <a:ext cx="4987600" cy="389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1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3568" y="699543"/>
            <a:ext cx="4156464" cy="648072"/>
          </a:xfrm>
        </p:spPr>
        <p:txBody>
          <a:bodyPr>
            <a:noAutofit/>
          </a:bodyPr>
          <a:lstStyle/>
          <a:p>
            <a:pPr algn="l"/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</a:t>
            </a:r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подавать заявление: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3568" y="1419622"/>
            <a:ext cx="746883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через </a:t>
            </a:r>
            <a:r>
              <a:rPr lang="ru-RU" sz="1600" b="1" dirty="0"/>
              <a:t>Многофункциональный центр предоставления государственных и муниципальных услуг </a:t>
            </a:r>
            <a:r>
              <a:rPr lang="ru-RU" sz="1600" b="1" dirty="0" smtClean="0"/>
              <a:t>(</a:t>
            </a:r>
            <a:r>
              <a:rPr lang="ru-RU" sz="1600" b="1" dirty="0"/>
              <a:t>ГБУ СО МФЦ)</a:t>
            </a:r>
            <a:r>
              <a:rPr lang="en-US" sz="1600" dirty="0"/>
              <a:t> -</a:t>
            </a:r>
            <a:r>
              <a:rPr lang="ru-RU" sz="1600" dirty="0"/>
              <a:t> официальный сайт: </a:t>
            </a:r>
            <a:r>
              <a:rPr lang="en-US" sz="1600" dirty="0"/>
              <a:t>mfc66.ru</a:t>
            </a:r>
            <a:r>
              <a:rPr lang="ru-RU" sz="1600" dirty="0"/>
              <a:t> и </a:t>
            </a:r>
            <a:br>
              <a:rPr lang="ru-RU" sz="1600" dirty="0"/>
            </a:br>
            <a:r>
              <a:rPr lang="ru-RU" sz="1600" b="1" dirty="0"/>
              <a:t>Центр муниципальных услуг города Екатеринбурга </a:t>
            </a:r>
            <a:r>
              <a:rPr lang="ru-RU" sz="1600" b="1" dirty="0" smtClean="0"/>
              <a:t>(</a:t>
            </a:r>
            <a:r>
              <a:rPr lang="ru-RU" sz="1600" b="1" dirty="0"/>
              <a:t>МКУ ЦМУ)</a:t>
            </a:r>
            <a:r>
              <a:rPr lang="ru-RU" sz="1600" dirty="0"/>
              <a:t> - официальный сайт: </a:t>
            </a:r>
            <a:r>
              <a:rPr lang="ru-RU" sz="1600" dirty="0" err="1"/>
              <a:t>цму.екатеринбург.рф</a:t>
            </a:r>
            <a:r>
              <a:rPr lang="en-US" sz="1600" dirty="0"/>
              <a:t> </a:t>
            </a:r>
            <a:r>
              <a:rPr lang="ru-RU" sz="1600" dirty="0" smtClean="0"/>
              <a:t>(</a:t>
            </a:r>
            <a:r>
              <a:rPr lang="ru-RU" sz="1600" dirty="0"/>
              <a:t>начало работы с 08:00-09:00</a:t>
            </a:r>
            <a:r>
              <a:rPr lang="ru-RU" sz="1600" dirty="0" smtClean="0"/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через </a:t>
            </a:r>
            <a:r>
              <a:rPr lang="ru-RU" sz="1600" b="1" dirty="0"/>
              <a:t>Единый портал Государственных и муниципальных </a:t>
            </a:r>
            <a:r>
              <a:rPr lang="ru-RU" sz="1600" b="1" dirty="0" smtClean="0"/>
              <a:t>услуг </a:t>
            </a:r>
            <a:r>
              <a:rPr lang="ru-RU" sz="1600" b="1" dirty="0" smtClean="0"/>
              <a:t>(Единый портал)</a:t>
            </a:r>
            <a:r>
              <a:rPr lang="en-US" sz="1600" b="1" dirty="0" smtClean="0"/>
              <a:t> </a:t>
            </a:r>
            <a:r>
              <a:rPr lang="ru-RU" sz="1600" dirty="0" smtClean="0"/>
              <a:t>(начало приема </a:t>
            </a:r>
            <a:r>
              <a:rPr lang="ru-RU" sz="1600" dirty="0"/>
              <a:t>с 00:00 часов 15 декабря </a:t>
            </a:r>
            <a:r>
              <a:rPr lang="ru-RU" sz="1600" dirty="0" smtClean="0"/>
              <a:t>2019 </a:t>
            </a:r>
            <a:r>
              <a:rPr lang="ru-RU" sz="1600" dirty="0"/>
              <a:t>г</a:t>
            </a:r>
            <a:r>
              <a:rPr lang="ru-RU" sz="1600" dirty="0" smtClean="0"/>
              <a:t>.);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в общеобразовательную организацию </a:t>
            </a:r>
            <a:r>
              <a:rPr lang="ru-RU" sz="1600" dirty="0"/>
              <a:t>(по отдельному графику, размещенному на официальном сайте организации);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9100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3568" y="699543"/>
            <a:ext cx="4156464" cy="648072"/>
          </a:xfrm>
        </p:spPr>
        <p:txBody>
          <a:bodyPr>
            <a:noAutofit/>
          </a:bodyPr>
          <a:lstStyle/>
          <a:p>
            <a:pPr algn="l"/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</a:t>
            </a:r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необходимы документы: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3568" y="1419622"/>
            <a:ext cx="74688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56032">
              <a:buFont typeface="Georgia"/>
              <a:buChar char="•"/>
              <a:defRPr/>
            </a:pPr>
            <a:r>
              <a:rPr lang="ru-RU" dirty="0" smtClean="0"/>
              <a:t>паспорт </a:t>
            </a:r>
            <a:r>
              <a:rPr lang="ru-RU" dirty="0"/>
              <a:t>родителя (законного представителя) (подлинник и копия</a:t>
            </a:r>
            <a:r>
              <a:rPr lang="ru-RU" dirty="0" smtClean="0"/>
              <a:t>);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/>
          </a:p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свидетельство о рождении ребенка (подлинник и копия</a:t>
            </a:r>
            <a:r>
              <a:rPr lang="ru-RU" dirty="0" smtClean="0"/>
              <a:t>);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/>
          </a:p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документ о регистрации ребенка по месту жительства или </a:t>
            </a:r>
            <a:r>
              <a:rPr lang="ru-RU" dirty="0" smtClean="0"/>
              <a:t>пребывания;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/>
          </a:p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документ, подтверждающий </a:t>
            </a:r>
            <a:r>
              <a:rPr lang="ru-RU" dirty="0"/>
              <a:t>преимущественное </a:t>
            </a:r>
            <a:r>
              <a:rPr lang="ru-RU" dirty="0" smtClean="0"/>
              <a:t>право и </a:t>
            </a:r>
            <a:r>
              <a:rPr lang="ru-RU" dirty="0" smtClean="0"/>
              <a:t>право </a:t>
            </a:r>
            <a:r>
              <a:rPr lang="ru-RU" dirty="0"/>
              <a:t>на получение мест в образовательных организациях в первоочередном </a:t>
            </a:r>
            <a:r>
              <a:rPr lang="ru-RU" dirty="0" smtClean="0"/>
              <a:t>порядке (при наличии права</a:t>
            </a:r>
            <a:r>
              <a:rPr lang="ru-RU" dirty="0" smtClean="0"/>
              <a:t>).</a:t>
            </a:r>
            <a:endParaRPr lang="ru-RU" dirty="0"/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833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3568" y="699543"/>
            <a:ext cx="4156464" cy="648072"/>
          </a:xfrm>
        </p:spPr>
        <p:txBody>
          <a:bodyPr>
            <a:noAutofit/>
          </a:bodyPr>
          <a:lstStyle/>
          <a:p>
            <a:pPr algn="l"/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</a:t>
            </a:r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заявления через ЕПГУ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3568" y="1419622"/>
            <a:ext cx="78288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Родителю необходимо зарегистрироваться на ЕПГУ (при отсутствии учетной записи</a:t>
            </a:r>
            <a:r>
              <a:rPr lang="ru-RU" dirty="0" smtClean="0"/>
              <a:t>);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 smtClean="0"/>
          </a:p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ДО наступления 00:00 </a:t>
            </a:r>
            <a:r>
              <a:rPr lang="ru-RU" dirty="0" smtClean="0"/>
              <a:t>15.12.2019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 smtClean="0"/>
          </a:p>
          <a:p>
            <a:pPr marL="109728">
              <a:defRPr/>
            </a:pPr>
            <a:r>
              <a:rPr lang="ru-RU" dirty="0"/>
              <a:t> </a:t>
            </a:r>
            <a:r>
              <a:rPr lang="ru-RU" dirty="0" smtClean="0"/>
              <a:t>    - Войти </a:t>
            </a:r>
            <a:r>
              <a:rPr lang="ru-RU" dirty="0"/>
              <a:t>в личный </a:t>
            </a:r>
            <a:r>
              <a:rPr lang="ru-RU" dirty="0" smtClean="0"/>
              <a:t>кабинет;</a:t>
            </a:r>
          </a:p>
          <a:p>
            <a:pPr marL="109728">
              <a:defRPr/>
            </a:pPr>
            <a:r>
              <a:rPr lang="ru-RU" dirty="0"/>
              <a:t> </a:t>
            </a:r>
            <a:r>
              <a:rPr lang="ru-RU" dirty="0" smtClean="0"/>
              <a:t>    - Установить </a:t>
            </a:r>
            <a:r>
              <a:rPr lang="ru-RU" dirty="0"/>
              <a:t>местоположение – </a:t>
            </a:r>
            <a:r>
              <a:rPr lang="ru-RU" dirty="0" smtClean="0"/>
              <a:t>Екатеринбург; </a:t>
            </a:r>
          </a:p>
          <a:p>
            <a:pPr marL="109728">
              <a:defRPr/>
            </a:pPr>
            <a:r>
              <a:rPr lang="ru-RU" dirty="0"/>
              <a:t> </a:t>
            </a:r>
            <a:r>
              <a:rPr lang="ru-RU" dirty="0" smtClean="0"/>
              <a:t>    - Найти </a:t>
            </a:r>
            <a:r>
              <a:rPr lang="ru-RU" dirty="0"/>
              <a:t>и выбрать услугу «Зачисление в образовательное учреждение</a:t>
            </a:r>
            <a:r>
              <a:rPr lang="ru-RU" dirty="0" smtClean="0"/>
              <a:t>»</a:t>
            </a:r>
            <a:endParaRPr lang="ru-RU" dirty="0"/>
          </a:p>
          <a:p>
            <a:pPr marL="109728">
              <a:defRPr/>
            </a:pPr>
            <a:endParaRPr lang="ru-RU" b="1" dirty="0" smtClean="0"/>
          </a:p>
          <a:p>
            <a:pPr marL="109728">
              <a:defRPr/>
            </a:pPr>
            <a:r>
              <a:rPr lang="ru-RU" b="1" dirty="0" smtClean="0"/>
              <a:t>Внимание</a:t>
            </a:r>
            <a:r>
              <a:rPr lang="ru-RU" b="1" dirty="0"/>
              <a:t>: </a:t>
            </a:r>
            <a:r>
              <a:rPr lang="ru-RU" b="1" dirty="0" smtClean="0"/>
              <a:t>Личный </a:t>
            </a:r>
            <a:r>
              <a:rPr lang="ru-RU" b="1" dirty="0"/>
              <a:t>кабинет заявителя на </a:t>
            </a:r>
            <a:r>
              <a:rPr lang="ru-RU" b="1" dirty="0" smtClean="0"/>
              <a:t>ЕПГУ должен </a:t>
            </a:r>
            <a:r>
              <a:rPr lang="ru-RU" b="1" dirty="0"/>
              <a:t>быть зарегистрирован только на родителя (законного представителя</a:t>
            </a:r>
            <a:r>
              <a:rPr lang="ru-RU" b="1" dirty="0" smtClean="0"/>
              <a:t>) ребенка!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36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3568" y="699543"/>
            <a:ext cx="7180800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 регистрации на ЕПГУ (нет учетной записи)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2622" y="2024140"/>
            <a:ext cx="78288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ctr">
              <a:buClr>
                <a:schemeClr val="accent3"/>
              </a:buClr>
              <a:defRPr/>
            </a:pPr>
            <a:r>
              <a:rPr lang="ru-RU" dirty="0"/>
              <a:t>Если родитель не был зарегистрирован на ЕПГУ (не получал, не подтверждал </a:t>
            </a:r>
            <a:r>
              <a:rPr lang="ru-RU" dirty="0" smtClean="0"/>
              <a:t>учетную запись), </a:t>
            </a:r>
            <a:endParaRPr lang="ru-RU" dirty="0"/>
          </a:p>
          <a:p>
            <a:pPr marL="109728" algn="ctr">
              <a:buClr>
                <a:schemeClr val="accent3"/>
              </a:buClr>
              <a:defRPr/>
            </a:pPr>
            <a:r>
              <a:rPr lang="ru-RU" dirty="0"/>
              <a:t>т</a:t>
            </a:r>
            <a:r>
              <a:rPr lang="ru-RU" dirty="0" smtClean="0"/>
              <a:t>о можно подойти </a:t>
            </a:r>
            <a:r>
              <a:rPr lang="ru-RU" dirty="0"/>
              <a:t>в отделения </a:t>
            </a:r>
            <a:r>
              <a:rPr lang="ru-RU" b="1" dirty="0" smtClean="0"/>
              <a:t>МКУ </a:t>
            </a:r>
            <a:r>
              <a:rPr lang="ru-RU" b="1" dirty="0"/>
              <a:t>ЦМУ </a:t>
            </a:r>
            <a:r>
              <a:rPr lang="ru-RU" dirty="0" smtClean="0"/>
              <a:t>или </a:t>
            </a:r>
            <a:r>
              <a:rPr lang="ru-RU" b="1" dirty="0"/>
              <a:t>ГБУ СО МФЦ</a:t>
            </a:r>
          </a:p>
          <a:p>
            <a:pPr marL="109728" algn="ctr">
              <a:buClr>
                <a:schemeClr val="accent3"/>
              </a:buClr>
              <a:defRPr/>
            </a:pPr>
            <a:r>
              <a:rPr lang="ru-RU" dirty="0"/>
              <a:t>и вместе с консультантами в зоне общественного доступа заполнить необходимые данные </a:t>
            </a:r>
            <a:r>
              <a:rPr lang="ru-RU" dirty="0" smtClean="0"/>
              <a:t>для регистрации на </a:t>
            </a:r>
            <a:r>
              <a:rPr lang="ru-RU" dirty="0"/>
              <a:t>ЕПГУ и получить подтверждение учетной записи</a:t>
            </a:r>
          </a:p>
          <a:p>
            <a:pPr marL="109728">
              <a:defRPr/>
            </a:pPr>
            <a:r>
              <a:rPr lang="ru-RU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9632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347614"/>
            <a:ext cx="914400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500" dirty="0" smtClean="0">
                <a:latin typeface="+mn-lt"/>
                <a:cs typeface="+mn-cs"/>
              </a:rPr>
              <a:t>(</a:t>
            </a:r>
            <a:r>
              <a:rPr lang="ru-RU" altLang="ru-RU" sz="1500" dirty="0">
                <a:latin typeface="+mn-lt"/>
                <a:cs typeface="+mn-cs"/>
              </a:rPr>
              <a:t>лучше использовать стационарный компьютер или ноутбук с выделенным каналом Интернет)</a:t>
            </a:r>
          </a:p>
          <a:p>
            <a:pPr eaLnBrk="1" hangingPunct="1"/>
            <a:r>
              <a:rPr lang="ru-RU" altLang="ru-RU" sz="1600" dirty="0">
                <a:latin typeface="+mn-lt"/>
                <a:cs typeface="+mn-cs"/>
              </a:rPr>
              <a:t>Запустить Интернет браузер (например: </a:t>
            </a:r>
            <a:r>
              <a:rPr lang="en-US" altLang="ru-RU" sz="1600" dirty="0">
                <a:latin typeface="+mn-lt"/>
                <a:cs typeface="+mn-cs"/>
              </a:rPr>
              <a:t>Google Chrome, Mozilla</a:t>
            </a:r>
            <a:r>
              <a:rPr lang="ru-RU" altLang="ru-RU" sz="1600" dirty="0">
                <a:latin typeface="+mn-lt"/>
                <a:cs typeface="+mn-cs"/>
              </a:rPr>
              <a:t>)</a:t>
            </a:r>
          </a:p>
          <a:p>
            <a:pPr eaLnBrk="1" hangingPunct="1"/>
            <a:r>
              <a:rPr lang="ru-RU" altLang="ru-RU" sz="1600" dirty="0">
                <a:latin typeface="+mn-lt"/>
                <a:cs typeface="+mn-cs"/>
              </a:rPr>
              <a:t>В адресной строке набрать </a:t>
            </a:r>
            <a:r>
              <a:rPr lang="en-US" altLang="ru-RU" sz="1600" dirty="0">
                <a:latin typeface="+mn-lt"/>
                <a:cs typeface="+mn-cs"/>
                <a:hlinkClick r:id="rId5"/>
              </a:rPr>
              <a:t>www.gosuslugi.ru</a:t>
            </a:r>
            <a:endParaRPr lang="en-US" altLang="ru-RU" sz="1600" dirty="0">
              <a:latin typeface="+mn-lt"/>
              <a:cs typeface="+mn-cs"/>
            </a:endParaRPr>
          </a:p>
          <a:p>
            <a:pPr eaLnBrk="1" hangingPunct="1"/>
            <a:r>
              <a:rPr lang="ru-RU" altLang="ru-RU" sz="1600" dirty="0">
                <a:latin typeface="+mn-lt"/>
                <a:cs typeface="+mn-cs"/>
              </a:rPr>
              <a:t>Нажать кнопку «Личный кабинет»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323528" y="2715766"/>
            <a:ext cx="8690901" cy="1504988"/>
            <a:chOff x="323528" y="2715766"/>
            <a:chExt cx="8690901" cy="1504988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6"/>
            <a:srcRect l="38" t="3101" r="18107" b="71699"/>
            <a:stretch/>
          </p:blipFill>
          <p:spPr>
            <a:xfrm>
              <a:off x="323528" y="2715766"/>
              <a:ext cx="8690901" cy="1504988"/>
            </a:xfrm>
            <a:prstGeom prst="rect">
              <a:avLst/>
            </a:prstGeom>
          </p:spPr>
        </p:pic>
        <p:sp>
          <p:nvSpPr>
            <p:cNvPr id="5" name="Скругленный прямоугольник 4"/>
            <p:cNvSpPr/>
            <p:nvPr/>
          </p:nvSpPr>
          <p:spPr>
            <a:xfrm>
              <a:off x="899592" y="2715766"/>
              <a:ext cx="1224136" cy="21602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7740352" y="3246680"/>
              <a:ext cx="1224136" cy="33318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7796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347614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Ввести логин, пароль и нажать кнопку «Войти»</a:t>
            </a:r>
          </a:p>
          <a:p>
            <a:r>
              <a:rPr lang="ru-RU" altLang="ru-RU" sz="1600" dirty="0">
                <a:latin typeface="+mn-lt"/>
                <a:cs typeface="+mn-cs"/>
              </a:rPr>
              <a:t>В качестве логина можно использовать номер мобильного телефона, адрес электронной почты или СНИЛС (в зависимости от того, что было указано при регистрации на портале)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3" r="8637"/>
          <a:stretch/>
        </p:blipFill>
        <p:spPr bwMode="auto">
          <a:xfrm>
            <a:off x="395536" y="2206569"/>
            <a:ext cx="2016224" cy="277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9" r="5203"/>
          <a:stretch/>
        </p:blipFill>
        <p:spPr bwMode="auto">
          <a:xfrm>
            <a:off x="2699792" y="2212544"/>
            <a:ext cx="2016224" cy="2790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54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5923</TotalTime>
  <Words>1217</Words>
  <Application>Microsoft Office PowerPoint</Application>
  <PresentationFormat>Экран (16:9)</PresentationFormat>
  <Paragraphs>161</Paragraphs>
  <Slides>30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Arial</vt:lpstr>
      <vt:lpstr>Calibri</vt:lpstr>
      <vt:lpstr>Georgia</vt:lpstr>
      <vt:lpstr>Тема Office</vt:lpstr>
      <vt:lpstr> Прием детей в 1-ый класс на 2020/2021 учебный год  в общеобразовательные организации, расположенные на территории муниципального образования «город Екатеринбург»</vt:lpstr>
      <vt:lpstr>Когда подавать заявление:</vt:lpstr>
      <vt:lpstr>Когда подавать заявление:</vt:lpstr>
      <vt:lpstr>Где подавать заявление:</vt:lpstr>
      <vt:lpstr>Какие необходимы документы:</vt:lpstr>
      <vt:lpstr>Подача заявления через ЕПГУ</vt:lpstr>
      <vt:lpstr>Если нет регистрации на ЕПГУ (нет учетной записи)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Байчибаева Анна Валерьевна</dc:creator>
  <cp:lastModifiedBy>Обухова Кристина Викторовна</cp:lastModifiedBy>
  <cp:revision>279</cp:revision>
  <dcterms:created xsi:type="dcterms:W3CDTF">2015-06-30T08:03:00Z</dcterms:created>
  <dcterms:modified xsi:type="dcterms:W3CDTF">2019-12-03T10:16:28Z</dcterms:modified>
</cp:coreProperties>
</file>