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60" r:id="rId3"/>
    <p:sldId id="30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96" r:id="rId17"/>
    <p:sldId id="276" r:id="rId18"/>
    <p:sldId id="277" r:id="rId19"/>
    <p:sldId id="278" r:id="rId20"/>
    <p:sldId id="297" r:id="rId21"/>
    <p:sldId id="279" r:id="rId22"/>
    <p:sldId id="280" r:id="rId23"/>
    <p:sldId id="281" r:id="rId24"/>
    <p:sldId id="282" r:id="rId25"/>
    <p:sldId id="283" r:id="rId26"/>
    <p:sldId id="298" r:id="rId27"/>
    <p:sldId id="299" r:id="rId28"/>
    <p:sldId id="284" r:id="rId29"/>
    <p:sldId id="285" r:id="rId30"/>
    <p:sldId id="295" r:id="rId3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2442" autoAdjust="0"/>
  </p:normalViewPr>
  <p:slideViewPr>
    <p:cSldViewPr>
      <p:cViewPr varScale="1">
        <p:scale>
          <a:sx n="140" d="100"/>
          <a:sy n="140" d="100"/>
        </p:scale>
        <p:origin x="75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организации, расположенные на территории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</a:t>
            </a:r>
            <a:r>
              <a:rPr lang="ru-RU" alt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Екатеринбурга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561749"/>
            <a:ext cx="475252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одну из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</a:t>
            </a:r>
            <a:r>
              <a:rPr lang="ru-RU" altLang="ru-RU" sz="1600" dirty="0" smtClean="0">
                <a:latin typeface="+mn-lt"/>
                <a:cs typeface="+mn-cs"/>
              </a:rPr>
              <a:t>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детей, обладающих правом на первоочередное предоставление места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15.12.2019 по 23.01.2020;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29.01.2020 по 30.06.2020;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(на свободные места)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01.07.2020 по 05.09.2020.</a:t>
            </a:r>
            <a:endParaRPr lang="ru-RU" sz="1400" dirty="0">
              <a:latin typeface="+mn-lt"/>
              <a:cs typeface="+mn-cs"/>
            </a:endParaRP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6999" t="13602" r="35437" b="12599"/>
          <a:stretch/>
        </p:blipFill>
        <p:spPr>
          <a:xfrm>
            <a:off x="4932040" y="1467901"/>
            <a:ext cx="3719621" cy="32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6532" t="6601" r="19682" b="43000"/>
          <a:stretch/>
        </p:blipFill>
        <p:spPr>
          <a:xfrm>
            <a:off x="2339752" y="1635646"/>
            <a:ext cx="6029298" cy="267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15.12.2019 – 23.01.2020 </a:t>
            </a:r>
            <a:r>
              <a:rPr lang="ru-RU" sz="1500" dirty="0"/>
              <a:t>–  </a:t>
            </a:r>
            <a:r>
              <a:rPr lang="ru-RU" sz="1500" dirty="0"/>
              <a:t>прием детей, имеющих право на получение мест в муниципальных образовательных учреждениях</a:t>
            </a:r>
            <a:r>
              <a:rPr lang="ru-RU" dirty="0"/>
              <a:t> </a:t>
            </a:r>
            <a:r>
              <a:rPr lang="ru-RU" sz="1500" b="1" dirty="0"/>
              <a:t>в первоочередном порядке и имеющих право преимущественного зачисления, зарегистрированных на закрепленной за образовательной организации территории</a:t>
            </a:r>
            <a:r>
              <a:rPr lang="ru-RU" sz="15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29.01.2020 – 30.06.2020 </a:t>
            </a:r>
            <a:r>
              <a:rPr lang="ru-RU" sz="1500" dirty="0"/>
              <a:t>– </a:t>
            </a:r>
            <a:r>
              <a:rPr lang="ru-RU" sz="1500" dirty="0"/>
              <a:t>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Чкаловском 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второго родителя (законного представителя) ребенка - заполняются при наличии.</a:t>
            </a:r>
            <a:endParaRPr lang="ru-RU" altLang="ru-RU" sz="1600" dirty="0" smtClean="0">
              <a:latin typeface="+mn-lt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</a:t>
            </a:r>
            <a:r>
              <a:rPr lang="ru-RU" altLang="ru-RU" sz="1400" dirty="0" smtClean="0">
                <a:latin typeface="+mn-lt"/>
                <a:cs typeface="+mn-cs"/>
              </a:rPr>
              <a:t>29.01.2020 </a:t>
            </a:r>
            <a:r>
              <a:rPr lang="ru-RU" altLang="ru-RU" sz="1400" dirty="0" smtClean="0">
                <a:latin typeface="+mn-lt"/>
                <a:cs typeface="+mn-cs"/>
              </a:rPr>
              <a:t>выбирать значение «Без льгот», для детей, не имеющих право первоочередного зачисления)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27784" y="1203598"/>
            <a:ext cx="6316136" cy="3312368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родителя, выбрать «Ребенок проживает совместно с родителями», данные об адресе заполнятся автоматически)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образовательного учреждения.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b="1" dirty="0" smtClean="0">
                <a:latin typeface="+mn-lt"/>
                <a:cs typeface="+mn-cs"/>
              </a:rPr>
              <a:t>ВНИМАНИЕ! 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Перед </a:t>
            </a:r>
            <a:r>
              <a:rPr lang="ru-RU" altLang="ru-RU" sz="1500" dirty="0" smtClean="0">
                <a:latin typeface="+mn-lt"/>
                <a:cs typeface="+mn-cs"/>
              </a:rPr>
              <a:t>заполнением заявления необходимо ознакомиться с </a:t>
            </a:r>
            <a:r>
              <a:rPr lang="ru-RU" altLang="ru-RU" sz="1500" dirty="0">
                <a:latin typeface="+mn-lt"/>
                <a:cs typeface="+mn-cs"/>
              </a:rPr>
              <a:t>перечнем </a:t>
            </a:r>
            <a:r>
              <a:rPr lang="ru-RU" altLang="ru-RU" sz="1500" dirty="0" smtClean="0">
                <a:latin typeface="+mn-lt"/>
                <a:cs typeface="+mn-cs"/>
              </a:rPr>
              <a:t>образовательных учреждений, </a:t>
            </a:r>
            <a:r>
              <a:rPr lang="ru-RU" altLang="ru-RU" sz="1500" dirty="0">
                <a:latin typeface="+mn-lt"/>
                <a:cs typeface="+mn-cs"/>
              </a:rPr>
              <a:t>закрепленных за адресом проживания ребенка. </a:t>
            </a:r>
            <a:r>
              <a:rPr lang="ru-RU" sz="1500" dirty="0" smtClean="0">
                <a:latin typeface="+mn-lt"/>
                <a:cs typeface="+mn-cs"/>
              </a:rPr>
              <a:t>Постановление Администрации </a:t>
            </a:r>
            <a:r>
              <a:rPr lang="ru-RU" sz="1500" dirty="0">
                <a:latin typeface="+mn-lt"/>
                <a:cs typeface="+mn-cs"/>
              </a:rPr>
              <a:t>города Екатеринбурга 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</a:t>
            </a:r>
            <a:r>
              <a:rPr lang="ru-RU" altLang="ru-RU" sz="1500" dirty="0" smtClean="0">
                <a:latin typeface="+mn-lt"/>
                <a:cs typeface="+mn-cs"/>
              </a:rPr>
              <a:t>размещено </a:t>
            </a:r>
            <a:r>
              <a:rPr lang="ru-RU" altLang="ru-RU" sz="1500" dirty="0">
                <a:latin typeface="+mn-lt"/>
                <a:cs typeface="+mn-cs"/>
              </a:rPr>
              <a:t>на сайте </a:t>
            </a:r>
            <a:r>
              <a:rPr lang="ru-RU" altLang="ru-RU" sz="1500" dirty="0" smtClean="0">
                <a:latin typeface="+mn-lt"/>
                <a:cs typeface="+mn-cs"/>
              </a:rPr>
              <a:t>Департамента образования в разделе «Документы».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713" t="12202" r="59843" b="55599"/>
          <a:stretch/>
        </p:blipFill>
        <p:spPr>
          <a:xfrm>
            <a:off x="4860032" y="1325881"/>
            <a:ext cx="2828010" cy="2282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6169" y="3781423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данный момент времени прием 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случае, если образовательное учреждение выбрано верно, необходимо сделать отметку о согласии, после чего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200" r="36219" b="27600"/>
          <a:stretch/>
        </p:blipFill>
        <p:spPr>
          <a:xfrm>
            <a:off x="4283968" y="1203598"/>
            <a:ext cx="4402835" cy="32362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3939902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 в котором допущена ошибка или в котором на данный момент </a:t>
            </a:r>
            <a:r>
              <a:rPr lang="ru-RU" sz="1600" dirty="0">
                <a:latin typeface="+mn-lt"/>
                <a:cs typeface="+mn-cs"/>
              </a:rPr>
              <a:t>времени </a:t>
            </a:r>
            <a:r>
              <a:rPr lang="ru-RU" sz="1600" dirty="0" smtClean="0">
                <a:latin typeface="+mn-lt"/>
                <a:cs typeface="+mn-cs"/>
              </a:rPr>
              <a:t>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7704856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1500" dirty="0">
                <a:latin typeface="+mn-lt"/>
                <a:cs typeface="+mn-cs"/>
              </a:rPr>
              <a:t>При получении заявления АИС «Образование» в личный кабинет заявителя на Едином портале автоматически направляется уведомление следующего содержания: «Ваше заявление принято в обработку ведомством. </a:t>
            </a:r>
            <a:r>
              <a:rPr lang="ru-RU" sz="1500" dirty="0">
                <a:latin typeface="+mn-lt"/>
                <a:cs typeface="+mn-cs"/>
              </a:rPr>
              <a:t>Необходимость в повторной подаче заявления отсутствует</a:t>
            </a:r>
            <a:r>
              <a:rPr lang="ru-RU" sz="1500" dirty="0" smtClean="0">
                <a:latin typeface="+mn-lt"/>
                <a:cs typeface="+mn-cs"/>
              </a:rPr>
              <a:t>.».</a:t>
            </a:r>
          </a:p>
          <a:p>
            <a:endParaRPr lang="ru-RU" sz="1500" dirty="0">
              <a:latin typeface="+mn-lt"/>
              <a:cs typeface="+mn-cs"/>
            </a:endParaRPr>
          </a:p>
          <a:p>
            <a:r>
              <a:rPr lang="ru-RU" sz="1500" dirty="0">
                <a:latin typeface="+mn-lt"/>
                <a:cs typeface="+mn-cs"/>
              </a:rPr>
              <a:t>После обработки заявления в личный кабинет заявителя на Едином портале автоматически направляется уведомление о регистрации заявления (с указанием даты и времени подачи заявления в электронном виде на Едином </a:t>
            </a:r>
            <a:r>
              <a:rPr lang="ru-RU" sz="1500" dirty="0">
                <a:latin typeface="+mn-lt"/>
                <a:cs typeface="+mn-cs"/>
              </a:rPr>
              <a:t>портале) и необходимости </a:t>
            </a:r>
            <a:r>
              <a:rPr lang="ru-RU" sz="1500" dirty="0">
                <a:latin typeface="+mn-lt"/>
                <a:cs typeface="+mn-cs"/>
              </a:rPr>
              <a:t>в срок </a:t>
            </a:r>
            <a:r>
              <a:rPr lang="ru-RU" sz="1500" b="1" dirty="0">
                <a:latin typeface="+mn-lt"/>
                <a:cs typeface="+mn-cs"/>
              </a:rPr>
              <a:t>не позднее трех рабочих дней</a:t>
            </a:r>
            <a:r>
              <a:rPr lang="ru-RU" sz="1500" dirty="0">
                <a:latin typeface="+mn-lt"/>
                <a:cs typeface="+mn-cs"/>
              </a:rPr>
              <a:t> с момента отправки уведомления о регистрации заявления в </a:t>
            </a:r>
            <a:r>
              <a:rPr lang="ru-RU" sz="1500" dirty="0" smtClean="0">
                <a:latin typeface="+mn-lt"/>
                <a:cs typeface="+mn-cs"/>
              </a:rPr>
              <a:t>АИС </a:t>
            </a:r>
            <a:r>
              <a:rPr lang="ru-RU" sz="1500" dirty="0">
                <a:latin typeface="+mn-lt"/>
                <a:cs typeface="+mn-cs"/>
              </a:rPr>
              <a:t>«Образование» обратиться в любое отделение МКУ ЦМУ или филиал ГБУ МФЦ с документами для подтверждения данных, указанных в заявлении. Ч</a:t>
            </a:r>
            <a:r>
              <a:rPr lang="ru-RU" altLang="ru-RU" sz="1500" dirty="0">
                <a:latin typeface="+mn-lt"/>
                <a:cs typeface="+mn-cs"/>
              </a:rPr>
              <a:t>асы работы указаны в информационно-телекоммуникационной сети Интернет на официальных сайтах </a:t>
            </a:r>
            <a:r>
              <a:rPr lang="ru-RU" altLang="ru-RU" sz="1500" dirty="0" smtClean="0">
                <a:latin typeface="+mn-lt"/>
                <a:cs typeface="+mn-cs"/>
              </a:rPr>
              <a:t>организаций.</a:t>
            </a:r>
            <a:endParaRPr lang="ru-RU" altLang="ru-RU" sz="15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30.01.2020 – 30.06.2020 </a:t>
            </a:r>
            <a:r>
              <a:rPr lang="ru-RU" sz="1500" dirty="0"/>
              <a:t>– </a:t>
            </a:r>
            <a:r>
              <a:rPr lang="ru-RU" sz="1500" dirty="0"/>
              <a:t>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Орджоникидзевском</a:t>
            </a:r>
            <a:r>
              <a:rPr lang="ru-RU" sz="1500" dirty="0"/>
              <a:t>, а также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</a:t>
            </a:r>
            <a:r>
              <a:rPr lang="ru-RU" sz="1500" dirty="0"/>
              <a:t>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31.01.2020 – 30.06.2020 </a:t>
            </a:r>
            <a:r>
              <a:rPr lang="ru-RU" sz="1500" dirty="0"/>
              <a:t>– </a:t>
            </a:r>
            <a:r>
              <a:rPr lang="ru-RU" sz="1500" dirty="0"/>
              <a:t>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Кировском и Октябрьском</a:t>
            </a:r>
            <a:r>
              <a:rPr lang="ru-RU" sz="1500" dirty="0"/>
              <a:t>, а также в Железнодорожном и Орджоникидзевском,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500" t="24800" r="34644" b="10101"/>
          <a:stretch/>
        </p:blipFill>
        <p:spPr>
          <a:xfrm>
            <a:off x="1763688" y="847431"/>
            <a:ext cx="4987600" cy="389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</a:t>
            </a:r>
            <a:r>
              <a:rPr lang="ru-RU" sz="1600" b="1" dirty="0" smtClean="0"/>
              <a:t>(Единый портал)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</a:t>
            </a:r>
            <a:r>
              <a:rPr lang="ru-RU" sz="1600" dirty="0" smtClean="0"/>
              <a:t>2019 </a:t>
            </a:r>
            <a:r>
              <a:rPr lang="ru-RU" sz="1600" dirty="0"/>
              <a:t>г</a:t>
            </a:r>
            <a:r>
              <a:rPr lang="ru-RU" sz="1600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</a:t>
            </a:r>
            <a:r>
              <a:rPr lang="ru-RU" dirty="0"/>
              <a:t>преимущественное </a:t>
            </a:r>
            <a:r>
              <a:rPr lang="ru-RU" dirty="0" smtClean="0"/>
              <a:t>право и </a:t>
            </a:r>
            <a:r>
              <a:rPr lang="ru-RU" dirty="0" smtClean="0"/>
              <a:t>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</a:t>
            </a:r>
            <a:r>
              <a:rPr lang="ru-RU" dirty="0" smtClean="0"/>
              <a:t>).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00:00 </a:t>
            </a:r>
            <a:r>
              <a:rPr lang="ru-RU" dirty="0" smtClean="0"/>
              <a:t>15.12.2019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(</a:t>
            </a:r>
            <a:r>
              <a:rPr lang="ru-RU" altLang="ru-RU" sz="1500" dirty="0">
                <a:latin typeface="+mn-lt"/>
                <a:cs typeface="+mn-cs"/>
              </a:rPr>
              <a:t>лучше использовать стационарный компьютер или ноутбук с выделенным каналом Интернет)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Запустить Интернет браузер (например: </a:t>
            </a:r>
            <a:r>
              <a:rPr lang="en-US" altLang="ru-RU" sz="1600" dirty="0">
                <a:latin typeface="+mn-lt"/>
                <a:cs typeface="+mn-cs"/>
              </a:rPr>
              <a:t>Google Chrome, Mozilla</a:t>
            </a:r>
            <a:r>
              <a:rPr lang="ru-RU" altLang="ru-RU" sz="1600" dirty="0">
                <a:latin typeface="+mn-lt"/>
                <a:cs typeface="+mn-cs"/>
              </a:rPr>
              <a:t>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5923</TotalTime>
  <Words>1217</Words>
  <Application>Microsoft Office PowerPoint</Application>
  <PresentationFormat>Экран (16:9)</PresentationFormat>
  <Paragraphs>161</Paragraphs>
  <Slides>30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Georgia</vt:lpstr>
      <vt:lpstr>Тема Office</vt:lpstr>
      <vt:lpstr> Прием детей в 1-ый класс на 2020/2021 учебный год  в общеобразовательные организации, расположенные на территории муниципального образования «город Екатеринбург»</vt:lpstr>
      <vt:lpstr>Когда подавать заявление:</vt:lpstr>
      <vt:lpstr>Когда подавать заявление:</vt:lpstr>
      <vt:lpstr>Где подавать заявление:</vt:lpstr>
      <vt:lpstr>Какие необходимы документы:</vt:lpstr>
      <vt:lpstr>Подача заявления через ЕПГУ</vt:lpstr>
      <vt:lpstr>Если нет регистрации на ЕПГУ (нет учетной записи)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Обухова Кристина Викторовна</cp:lastModifiedBy>
  <cp:revision>279</cp:revision>
  <dcterms:created xsi:type="dcterms:W3CDTF">2015-06-30T08:03:00Z</dcterms:created>
  <dcterms:modified xsi:type="dcterms:W3CDTF">2019-12-03T10:16:28Z</dcterms:modified>
</cp:coreProperties>
</file>