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984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7220797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8824410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11338512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2000460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92131049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8694773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6874781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635240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24021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167547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39599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45033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97419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678260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0174696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0656305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80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cover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4005064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algn="ctr" fontAlgn="base">
              <a:spcBef>
                <a:spcPts val="600"/>
              </a:spcBef>
              <a:spcAft>
                <a:spcPts val="2055"/>
              </a:spcAft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РЕЧИ ДЕТЕЙ </a:t>
            </a:r>
            <a:r>
              <a:rPr lang="ru-RU" sz="4000" b="1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4000" b="1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ЖИЗНИ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0593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4005064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algn="ctr" fontAlgn="base">
              <a:spcBef>
                <a:spcPts val="600"/>
              </a:spcBef>
              <a:spcAft>
                <a:spcPts val="2055"/>
              </a:spcAft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6332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615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000" fontAlgn="base">
              <a:lnSpc>
                <a:spcPts val="2055"/>
              </a:lnSpc>
              <a:spcBef>
                <a:spcPts val="600"/>
              </a:spcBef>
              <a:spcAft>
                <a:spcPts val="2055"/>
              </a:spcAft>
            </a:pPr>
            <a:endParaRPr lang="en-US" sz="2400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fontAlgn="base">
              <a:lnSpc>
                <a:spcPts val="2055"/>
              </a:lnSpc>
              <a:spcBef>
                <a:spcPts val="600"/>
              </a:spcBef>
              <a:spcAft>
                <a:spcPts val="2055"/>
              </a:spcAf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Словарный 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запас.</a:t>
            </a:r>
          </a:p>
          <a:p>
            <a:pPr marL="180000" fontAlgn="base">
              <a:spcBef>
                <a:spcPts val="600"/>
              </a:spcBef>
              <a:spcAft>
                <a:spcPts val="2055"/>
              </a:spcAft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активного словаря (к пяти годам он достигает 3000 слов) дает возможность ребенку точнее излагать свои мысли, свободно общаться как с взрослыми, так и с детьми.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8964" y="3550045"/>
            <a:ext cx="4965036" cy="330795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5621567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441" y="0"/>
            <a:ext cx="4572000" cy="36702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000" fontAlgn="base">
              <a:lnSpc>
                <a:spcPts val="1850"/>
              </a:lnSpc>
              <a:spcBef>
                <a:spcPts val="600"/>
              </a:spcBef>
              <a:spcAft>
                <a:spcPts val="2055"/>
              </a:spcAft>
            </a:pPr>
            <a:endParaRPr lang="en-US" sz="2400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fontAlgn="base">
              <a:lnSpc>
                <a:spcPts val="1850"/>
              </a:lnSpc>
              <a:spcBef>
                <a:spcPts val="600"/>
              </a:spcBef>
              <a:spcAft>
                <a:spcPts val="2055"/>
              </a:spcAf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Пространственные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временные представления</a:t>
            </a:r>
          </a:p>
          <a:p>
            <a:pPr marL="180000" fontAlgn="base">
              <a:lnSpc>
                <a:spcPts val="2055"/>
              </a:lnSpc>
              <a:spcBef>
                <a:spcPts val="600"/>
              </a:spcBef>
              <a:spcAft>
                <a:spcPts val="2055"/>
              </a:spcAft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 о пространственных и временных отношениях помогут ребенку лучше понимать речь окружающих, точнее пользоваться своей речью, правильно двигаться и действовать по указанию взрослых.</a:t>
            </a:r>
          </a:p>
        </p:txBody>
      </p:sp>
      <p:pic>
        <p:nvPicPr>
          <p:cNvPr id="1026" name="Picture 2" descr="http://s46.radikal.ru/i114/0902/64/fdd49bd584b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29000"/>
            <a:ext cx="28878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82809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110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b="1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Звукопроизношение</a:t>
            </a:r>
          </a:p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данного возраста овладевают четким и чистым произношением шипящих звуков [ш], [ж], [ч’], [щ’], многие начинают верно произносить звуки [р], [р’], [л], но еще не всегда умеют употреблять их во всех словах.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8275" y="2733675"/>
            <a:ext cx="3895725" cy="41243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754101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ts val="2055"/>
              </a:lnSpc>
              <a:spcAft>
                <a:spcPts val="2055"/>
              </a:spcAft>
            </a:pPr>
            <a:endParaRPr lang="ru-RU" sz="2400" b="1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ts val="2055"/>
              </a:lnSpc>
              <a:spcAft>
                <a:spcPts val="2055"/>
              </a:spcAf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навыков звукового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</a:p>
          <a:p>
            <a:pPr fontAlgn="base">
              <a:lnSpc>
                <a:spcPts val="2055"/>
              </a:lnSpc>
              <a:spcAft>
                <a:spcPts val="2055"/>
              </a:spcAft>
            </a:pP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Новообразованием пятого года жизни становится возможность узнавать звук в слове, а также подбор слов с заданным звуком, то есть развиваются простейшие формы звукового анализа.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428999"/>
            <a:ext cx="4572000" cy="3429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548286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ts val="2055"/>
              </a:lnSpc>
              <a:spcAft>
                <a:spcPts val="2055"/>
              </a:spcAft>
            </a:pPr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ts val="2055"/>
              </a:lnSpc>
              <a:spcAft>
                <a:spcPts val="2055"/>
              </a:spcAf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Интонация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высота, сила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голоса</a:t>
            </a:r>
          </a:p>
          <a:p>
            <a:pPr fontAlgn="base">
              <a:lnSpc>
                <a:spcPts val="2055"/>
              </a:lnSpc>
              <a:spcAft>
                <a:spcPts val="2055"/>
              </a:spcAft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улавливают в речи взрослых различные интонационные средства выразительности и подражают им, пересказывая сказку. Они произвольно могут менять высоту, силу голоса с учетом содержания рассказа. В этом возрасте умеют уже говорить шепотом.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477307"/>
            <a:ext cx="5076056" cy="338069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7237249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4572000" cy="41367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ts val="2055"/>
              </a:lnSpc>
              <a:spcAft>
                <a:spcPts val="2055"/>
              </a:spcAft>
            </a:pPr>
            <a:endParaRPr lang="en-US" sz="2400" b="1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ts val="2055"/>
              </a:lnSpc>
              <a:spcAft>
                <a:spcPts val="2055"/>
              </a:spcAf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Грамматический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строй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формируется, поэтому допустимы неверные употребления окончаний, суффиксов, приставок, согласований слов в предложении («Купи синюю шарик!», «Этот собачонок сидел под стулом», «Я </a:t>
            </a:r>
            <a:r>
              <a:rPr lang="ru-RU" sz="2400" dirty="0" err="1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рисоваю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 Произвольное обращение с ударением — тоже вариант нормы: «холодная вода», «болит рука».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214585"/>
            <a:ext cx="3648946" cy="364894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883652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Связная речь</a:t>
            </a:r>
          </a:p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начинают овладевать монологической речью.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89834" y="3068960"/>
            <a:ext cx="4654166" cy="378903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5567622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0"/>
            <a:ext cx="4572000" cy="5830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Речь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взрослых должна быть: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четкой, неторопливой;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доступной для понимания малыша, то есть не перегруженной труднопроизносимы­ми словами и сложными предложениями;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грамотной, то есть не содержащей </a:t>
            </a:r>
            <a:r>
              <a:rPr lang="ru-RU" sz="2400" dirty="0" err="1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лепетных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слов и искажений звукопроизношения.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8961597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182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Виталий</dc:creator>
  <cp:lastModifiedBy>Виталий</cp:lastModifiedBy>
  <cp:revision>7</cp:revision>
  <dcterms:created xsi:type="dcterms:W3CDTF">2014-10-13T16:22:33Z</dcterms:created>
  <dcterms:modified xsi:type="dcterms:W3CDTF">2014-10-13T17:59:58Z</dcterms:modified>
</cp:coreProperties>
</file>